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93" r:id="rId2"/>
    <p:sldId id="295" r:id="rId3"/>
    <p:sldId id="296" r:id="rId4"/>
    <p:sldId id="297" r:id="rId5"/>
    <p:sldId id="298" r:id="rId6"/>
    <p:sldId id="299" r:id="rId7"/>
    <p:sldId id="301" r:id="rId8"/>
    <p:sldId id="302" r:id="rId9"/>
    <p:sldId id="300" r:id="rId10"/>
    <p:sldId id="303" r:id="rId11"/>
    <p:sldId id="304" r:id="rId12"/>
    <p:sldId id="316" r:id="rId13"/>
    <p:sldId id="314" r:id="rId14"/>
    <p:sldId id="307" r:id="rId15"/>
    <p:sldId id="308" r:id="rId16"/>
    <p:sldId id="309" r:id="rId17"/>
    <p:sldId id="310" r:id="rId18"/>
    <p:sldId id="311" r:id="rId19"/>
    <p:sldId id="312" r:id="rId20"/>
    <p:sldId id="313" r:id="rId21"/>
    <p:sldId id="317" r:id="rId2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80"/>
    <a:srgbClr val="569698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 autoAdjust="0"/>
    <p:restoredTop sz="94624" autoAdjust="0"/>
  </p:normalViewPr>
  <p:slideViewPr>
    <p:cSldViewPr>
      <p:cViewPr>
        <p:scale>
          <a:sx n="90" d="100"/>
          <a:sy n="90" d="100"/>
        </p:scale>
        <p:origin x="-816" y="-13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36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70B487-7DBD-48D3-B50C-76272A8B3A01}" type="datetimeFigureOut">
              <a:rPr lang="ru-RU" smtClean="0"/>
              <a:pPr/>
              <a:t>01.12.2024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8EBB95-7F90-4AE6-A2FB-42CC01DFE82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EBB95-7F90-4AE6-A2FB-42CC01DFE82D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EBB95-7F90-4AE6-A2FB-42CC01DFE82D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D9501-EC80-4DC9-9F8C-4596476D7A7A}" type="datetimeFigureOut">
              <a:rPr lang="ru-RU" smtClean="0"/>
              <a:pPr/>
              <a:t>01.12.2024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B88EB-E93B-4AD4-A1E9-A75FDA8072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D9501-EC80-4DC9-9F8C-4596476D7A7A}" type="datetimeFigureOut">
              <a:rPr lang="ru-RU" smtClean="0"/>
              <a:pPr/>
              <a:t>01.12.2024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B88EB-E93B-4AD4-A1E9-A75FDA8072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D9501-EC80-4DC9-9F8C-4596476D7A7A}" type="datetimeFigureOut">
              <a:rPr lang="ru-RU" smtClean="0"/>
              <a:pPr/>
              <a:t>01.12.2024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B88EB-E93B-4AD4-A1E9-A75FDA8072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D9501-EC80-4DC9-9F8C-4596476D7A7A}" type="datetimeFigureOut">
              <a:rPr lang="ru-RU" smtClean="0"/>
              <a:pPr/>
              <a:t>01.12.2024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B88EB-E93B-4AD4-A1E9-A75FDA8072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D9501-EC80-4DC9-9F8C-4596476D7A7A}" type="datetimeFigureOut">
              <a:rPr lang="ru-RU" smtClean="0"/>
              <a:pPr/>
              <a:t>01.12.2024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B88EB-E93B-4AD4-A1E9-A75FDA8072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D9501-EC80-4DC9-9F8C-4596476D7A7A}" type="datetimeFigureOut">
              <a:rPr lang="ru-RU" smtClean="0"/>
              <a:pPr/>
              <a:t>01.12.2024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B88EB-E93B-4AD4-A1E9-A75FDA8072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D9501-EC80-4DC9-9F8C-4596476D7A7A}" type="datetimeFigureOut">
              <a:rPr lang="ru-RU" smtClean="0"/>
              <a:pPr/>
              <a:t>01.12.2024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B88EB-E93B-4AD4-A1E9-A75FDA8072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D9501-EC80-4DC9-9F8C-4596476D7A7A}" type="datetimeFigureOut">
              <a:rPr lang="ru-RU" smtClean="0"/>
              <a:pPr/>
              <a:t>01.12.2024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B88EB-E93B-4AD4-A1E9-A75FDA8072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D9501-EC80-4DC9-9F8C-4596476D7A7A}" type="datetimeFigureOut">
              <a:rPr lang="ru-RU" smtClean="0"/>
              <a:pPr/>
              <a:t>01.12.2024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B88EB-E93B-4AD4-A1E9-A75FDA8072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D9501-EC80-4DC9-9F8C-4596476D7A7A}" type="datetimeFigureOut">
              <a:rPr lang="ru-RU" smtClean="0"/>
              <a:pPr/>
              <a:t>01.12.2024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B88EB-E93B-4AD4-A1E9-A75FDA8072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D9501-EC80-4DC9-9F8C-4596476D7A7A}" type="datetimeFigureOut">
              <a:rPr lang="ru-RU" smtClean="0"/>
              <a:pPr/>
              <a:t>01.12.2024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B88EB-E93B-4AD4-A1E9-A75FDA8072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1D9501-EC80-4DC9-9F8C-4596476D7A7A}" type="datetimeFigureOut">
              <a:rPr lang="ru-RU" smtClean="0"/>
              <a:pPr/>
              <a:t>01.12.2024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B88EB-E93B-4AD4-A1E9-A75FDA80722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 l="1963" t="2457" r="1176" b="2965"/>
          <a:stretch>
            <a:fillRect/>
          </a:stretch>
        </p:blipFill>
        <p:spPr bwMode="auto">
          <a:xfrm>
            <a:off x="287016" y="390972"/>
            <a:ext cx="8856984" cy="4752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22964" t="24328" r="28888" b="55985"/>
          <a:stretch>
            <a:fillRect/>
          </a:stretch>
        </p:blipFill>
        <p:spPr bwMode="auto">
          <a:xfrm>
            <a:off x="3419872" y="0"/>
            <a:ext cx="5541016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 l="23517" t="18422" r="29722" b="18579"/>
          <a:stretch>
            <a:fillRect/>
          </a:stretch>
        </p:blipFill>
        <p:spPr bwMode="auto">
          <a:xfrm>
            <a:off x="3419872" y="1203598"/>
            <a:ext cx="5608842" cy="3939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>
            <a:hlinkClick r:id="rId4" action="ppaction://hlinksldjump"/>
          </p:cNvPr>
          <p:cNvSpPr/>
          <p:nvPr/>
        </p:nvSpPr>
        <p:spPr>
          <a:xfrm>
            <a:off x="323528" y="2211710"/>
            <a:ext cx="2592288" cy="374571"/>
          </a:xfrm>
          <a:prstGeom prst="roundRect">
            <a:avLst/>
          </a:prstGeom>
          <a:ln w="1905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lvl="0" indent="360363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Кейс-ситуация 6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948264" y="1275606"/>
            <a:ext cx="2088232" cy="386789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635646"/>
            <a:ext cx="9144000" cy="2787222"/>
          </a:xfrm>
          <a:prstGeom prst="rect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771800" y="123478"/>
            <a:ext cx="33634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n>
                  <a:solidFill>
                    <a:schemeClr val="tx1"/>
                  </a:solidFill>
                </a:ln>
                <a:solidFill>
                  <a:srgbClr val="008080"/>
                </a:solidFill>
                <a:latin typeface="Arial Black" pitchFamily="34" charset="0"/>
              </a:rPr>
              <a:t>РОДИТЕЛЬСКИЙ ЧАТ </a:t>
            </a:r>
            <a:endParaRPr lang="ru-RU" sz="2000" dirty="0">
              <a:ln>
                <a:solidFill>
                  <a:schemeClr val="tx1"/>
                </a:solidFill>
              </a:ln>
              <a:solidFill>
                <a:srgbClr val="008080"/>
              </a:solidFill>
              <a:latin typeface="Arial Black" pitchFamily="34" charset="0"/>
            </a:endParaRPr>
          </a:p>
        </p:txBody>
      </p:sp>
      <p:pic>
        <p:nvPicPr>
          <p:cNvPr id="8" name="Рисунок 7" descr="C:\Users\Галина Алексеевна\Desktop\1000004776.png">
            <a:extLst>
              <a:ext uri="{FF2B5EF4-FFF2-40B4-BE49-F238E27FC236}">
                <a16:creationId xmlns="" xmlns:a16="http://schemas.microsoft.com/office/drawing/2014/main" id="{D84DB584-F4BF-4102-B76E-B342CCAAAE6B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72400" y="0"/>
            <a:ext cx="785818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кругленный прямоугольник 8"/>
          <p:cNvSpPr/>
          <p:nvPr/>
        </p:nvSpPr>
        <p:spPr>
          <a:xfrm>
            <a:off x="755576" y="627534"/>
            <a:ext cx="3096344" cy="919401"/>
          </a:xfrm>
          <a:prstGeom prst="roundRect">
            <a:avLst/>
          </a:prstGeom>
          <a:ln w="1905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lvl="0" indent="360363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ИНФОРМАЦИОННАЯ ПРОЩАДКА</a:t>
            </a:r>
          </a:p>
          <a:p>
            <a:pPr lvl="0" indent="360363" algn="ctr" fontAlgn="base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solidFill>
                <a:schemeClr val="accent3">
                  <a:lumMod val="50000"/>
                </a:schemeClr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932040" y="627534"/>
            <a:ext cx="3312368" cy="919401"/>
          </a:xfrm>
          <a:prstGeom prst="roundRect">
            <a:avLst/>
          </a:prstGeom>
          <a:ln w="1905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lvl="0" indent="360363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ПРОСВЕТИТЕЛЬСКАЯ\ОБРАЗОВАТЕЛЬНАЯ  ПЛОЩАДКА</a:t>
            </a:r>
          </a:p>
        </p:txBody>
      </p:sp>
      <p:sp>
        <p:nvSpPr>
          <p:cNvPr id="13" name="Прямоугольник с двумя скругленными соседними углами 12"/>
          <p:cNvSpPr/>
          <p:nvPr/>
        </p:nvSpPr>
        <p:spPr>
          <a:xfrm>
            <a:off x="4788024" y="1707654"/>
            <a:ext cx="3672408" cy="2808312"/>
          </a:xfrm>
          <a:prstGeom prst="round2Same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ПРАВИЛО  1- НЕ СЛИШКОМ СЛОЖНО</a:t>
            </a:r>
          </a:p>
          <a:p>
            <a:endParaRPr lang="ru-RU" b="1" dirty="0" smtClean="0"/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ПРАВИЛО 2 -10 МИНУТ</a:t>
            </a:r>
            <a:br>
              <a:rPr lang="ru-RU" b="1" dirty="0" smtClean="0">
                <a:latin typeface="Arial" pitchFamily="34" charset="0"/>
                <a:cs typeface="Arial" pitchFamily="34" charset="0"/>
              </a:rPr>
            </a:b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ПРАВИЛО  3 - НЕ СЛИШКОМ ЗАУМНО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4" name="Прямоугольник с двумя скругленными соседними углами 13"/>
          <p:cNvSpPr/>
          <p:nvPr/>
        </p:nvSpPr>
        <p:spPr>
          <a:xfrm>
            <a:off x="323528" y="1707654"/>
            <a:ext cx="3816424" cy="2952328"/>
          </a:xfrm>
          <a:prstGeom prst="round2Same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Правило 1 – обозначьте 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latin typeface="Arial" pitchFamily="34" charset="0"/>
                <a:cs typeface="Arial" pitchFamily="34" charset="0"/>
              </a:rPr>
              <a:t>рабочее время для общения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Правило 2 – договоритесь 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latin typeface="Arial" pitchFamily="34" charset="0"/>
                <a:cs typeface="Arial" pitchFamily="34" charset="0"/>
              </a:rPr>
              <a:t>о деловом тоне переписки</a:t>
            </a:r>
          </a:p>
          <a:p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Правило 3 – отложите ответ, 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latin typeface="Arial" pitchFamily="34" charset="0"/>
                <a:cs typeface="Arial" pitchFamily="34" charset="0"/>
              </a:rPr>
              <a:t>если эмоционально нестабильны</a:t>
            </a:r>
          </a:p>
          <a:p>
            <a:pPr algn="ctr"/>
            <a:endParaRPr lang="ru-RU" dirty="0"/>
          </a:p>
        </p:txBody>
      </p:sp>
      <p:sp>
        <p:nvSpPr>
          <p:cNvPr id="11" name="Прямоугольник с двумя скругленными соседними углами 10"/>
          <p:cNvSpPr/>
          <p:nvPr/>
        </p:nvSpPr>
        <p:spPr>
          <a:xfrm>
            <a:off x="4940424" y="1860054"/>
            <a:ext cx="3672408" cy="2808312"/>
          </a:xfrm>
          <a:prstGeom prst="round2Same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ПРАВИЛО  1- НЕ СЛИШКОМ СЛОЖНО</a:t>
            </a:r>
          </a:p>
          <a:p>
            <a:endParaRPr lang="ru-RU" b="1" dirty="0" smtClean="0"/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ПРАВИЛО 2 -10 МИНУТ</a:t>
            </a:r>
            <a:br>
              <a:rPr lang="ru-RU" b="1" dirty="0" smtClean="0">
                <a:latin typeface="Arial" pitchFamily="34" charset="0"/>
                <a:cs typeface="Arial" pitchFamily="34" charset="0"/>
              </a:rPr>
            </a:b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ПРАВИЛО  3 - НЕ СЛИШКОМ ЗАУМНО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5" name="Прямоугольник с двумя скругленными соседними углами 14"/>
          <p:cNvSpPr/>
          <p:nvPr/>
        </p:nvSpPr>
        <p:spPr>
          <a:xfrm>
            <a:off x="4788024" y="1707654"/>
            <a:ext cx="3816424" cy="2952328"/>
          </a:xfrm>
          <a:prstGeom prst="round2Same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с двумя скругленными соседними углами 15"/>
          <p:cNvSpPr/>
          <p:nvPr/>
        </p:nvSpPr>
        <p:spPr>
          <a:xfrm>
            <a:off x="323528" y="1707654"/>
            <a:ext cx="3816424" cy="2952328"/>
          </a:xfrm>
          <a:prstGeom prst="round2Same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педагог никогда не должен забывать, общаясь в чате, что он является представителем учреждения, в котором работает, то есть формирует имидж этого учреждения.  Нельзя забывать про имидж педагога даже при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онлайн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общении.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 descr="F:\2. СВЕТЛЯЧОК\1. Зябова М.А\личное\инфографика\free-animated-icon-tambourine-83123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4071948"/>
            <a:ext cx="857256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131590"/>
            <a:ext cx="9144000" cy="2643206"/>
          </a:xfrm>
          <a:prstGeom prst="rect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475656" y="339502"/>
            <a:ext cx="65245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n>
                  <a:solidFill>
                    <a:schemeClr val="tx1"/>
                  </a:solidFill>
                </a:ln>
                <a:solidFill>
                  <a:srgbClr val="008080"/>
                </a:solidFill>
                <a:latin typeface="Arial Black" pitchFamily="34" charset="0"/>
              </a:rPr>
              <a:t> </a:t>
            </a:r>
            <a:r>
              <a:rPr lang="ru-RU" sz="2800" dirty="0" smtClean="0">
                <a:ln>
                  <a:solidFill>
                    <a:schemeClr val="tx1"/>
                  </a:solidFill>
                </a:ln>
                <a:solidFill>
                  <a:srgbClr val="008080"/>
                </a:solidFill>
                <a:latin typeface="Arial Black" pitchFamily="34" charset="0"/>
              </a:rPr>
              <a:t>ПРИЕМ «Работа по рубрикам» </a:t>
            </a:r>
            <a:endParaRPr lang="ru-RU" sz="2800" dirty="0">
              <a:ln>
                <a:solidFill>
                  <a:schemeClr val="tx1"/>
                </a:solidFill>
              </a:ln>
              <a:solidFill>
                <a:srgbClr val="008080"/>
              </a:solidFill>
              <a:latin typeface="Arial Black" pitchFamily="34" charset="0"/>
            </a:endParaRPr>
          </a:p>
        </p:txBody>
      </p:sp>
      <p:pic>
        <p:nvPicPr>
          <p:cNvPr id="8" name="Рисунок 7" descr="C:\Users\Галина Алексеевна\Desktop\1000004776.png">
            <a:extLst>
              <a:ext uri="{FF2B5EF4-FFF2-40B4-BE49-F238E27FC236}">
                <a16:creationId xmlns="" xmlns:a16="http://schemas.microsoft.com/office/drawing/2014/main" id="{D84DB584-F4BF-4102-B76E-B342CCAAAE6B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360" y="0"/>
            <a:ext cx="785818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с двумя скругленными соседними углами 13"/>
          <p:cNvSpPr/>
          <p:nvPr/>
        </p:nvSpPr>
        <p:spPr>
          <a:xfrm>
            <a:off x="395536" y="1635646"/>
            <a:ext cx="8352928" cy="2232248"/>
          </a:xfrm>
          <a:prstGeom prst="round2Same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ü"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«Наша жизнь день за днем»</a:t>
            </a:r>
          </a:p>
          <a:p>
            <a:pPr algn="ctr">
              <a:buFont typeface="Wingdings" pitchFamily="2" charset="2"/>
              <a:buChar char="ü"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«Шпаргалка для родителей» </a:t>
            </a:r>
          </a:p>
          <a:p>
            <a:pPr algn="ctr">
              <a:buFont typeface="Wingdings" pitchFamily="2" charset="2"/>
              <a:buChar char="ü"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«Обратная связь» </a:t>
            </a:r>
          </a:p>
          <a:p>
            <a:pPr algn="ctr">
              <a:buFont typeface="Wingdings" pitchFamily="2" charset="2"/>
              <a:buChar char="ü"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«Домашние задание» </a:t>
            </a:r>
          </a:p>
          <a:p>
            <a:pPr algn="ctr">
              <a:buFont typeface="Wingdings" pitchFamily="2" charset="2"/>
              <a:buChar char="ü"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«Посмотрим, почитаем – много нового узнаем» </a:t>
            </a:r>
          </a:p>
          <a:p>
            <a:pPr algn="ctr">
              <a:buFont typeface="Wingdings" pitchFamily="2" charset="2"/>
              <a:buChar char="ü"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«Семья – пространство любви» </a:t>
            </a:r>
          </a:p>
          <a:p>
            <a:pPr algn="ctr"/>
            <a:r>
              <a:rPr lang="ru-RU" dirty="0" smtClean="0"/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60283" y="987574"/>
            <a:ext cx="60837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n>
                  <a:solidFill>
                    <a:schemeClr val="tx1"/>
                  </a:solidFill>
                </a:ln>
                <a:solidFill>
                  <a:srgbClr val="008080"/>
                </a:solidFill>
                <a:latin typeface="Arial Black" pitchFamily="34" charset="0"/>
              </a:rPr>
              <a:t>Правила цифрового этикета </a:t>
            </a:r>
            <a:endParaRPr lang="ru-RU" sz="2800" dirty="0">
              <a:ln>
                <a:solidFill>
                  <a:schemeClr val="tx1"/>
                </a:solidFill>
              </a:ln>
              <a:solidFill>
                <a:srgbClr val="008080"/>
              </a:solidFill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707654"/>
            <a:ext cx="9144000" cy="2787222"/>
          </a:xfrm>
          <a:prstGeom prst="rect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2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43558"/>
            <a:ext cx="3096344" cy="2664296"/>
          </a:xfrm>
          <a:prstGeom prst="rect">
            <a:avLst/>
          </a:prstGeom>
          <a:noFill/>
        </p:spPr>
      </p:pic>
      <p:pic>
        <p:nvPicPr>
          <p:cNvPr id="5" name="Рисунок 4" descr="C:\Users\Галина Алексеевна\Desktop\1000004776.png">
            <a:extLst>
              <a:ext uri="{FF2B5EF4-FFF2-40B4-BE49-F238E27FC236}">
                <a16:creationId xmlns="" xmlns:a16="http://schemas.microsoft.com/office/drawing/2014/main" id="{D84DB584-F4BF-4102-B76E-B342CCAAAE6B}"/>
              </a:ext>
            </a:extLst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28384" y="3435846"/>
            <a:ext cx="785818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892480" cy="702102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dirty="0"/>
              <a:t> </a:t>
            </a:r>
            <a:r>
              <a:rPr lang="ru-RU" sz="3600" dirty="0" smtClean="0">
                <a:latin typeface="Arial Black" pitchFamily="34" charset="0"/>
              </a:rPr>
              <a:t>1.</a:t>
            </a:r>
            <a:r>
              <a:rPr lang="ru-RU" sz="3600" dirty="0" smtClean="0"/>
              <a:t> </a:t>
            </a:r>
            <a:r>
              <a:rPr lang="ru-RU" sz="3600" dirty="0" smtClean="0">
                <a:latin typeface="Arial Black" pitchFamily="34" charset="0"/>
              </a:rPr>
              <a:t>Одна </a:t>
            </a:r>
            <a:r>
              <a:rPr lang="ru-RU" sz="3600" dirty="0">
                <a:latin typeface="Arial Black" pitchFamily="34" charset="0"/>
              </a:rPr>
              <a:t>мысль — одно сообщение</a:t>
            </a:r>
            <a:r>
              <a:rPr lang="ru-RU" dirty="0">
                <a:latin typeface="Arial Black" pitchFamily="34" charset="0"/>
              </a:rPr>
              <a:t/>
            </a:r>
            <a:br>
              <a:rPr lang="ru-RU" dirty="0">
                <a:latin typeface="Arial Black" pitchFamily="34" charset="0"/>
              </a:rPr>
            </a:b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347614"/>
            <a:ext cx="4242289" cy="3263504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Не </a:t>
            </a:r>
            <a:r>
              <a:rPr lang="ru-RU" dirty="0">
                <a:latin typeface="Arial" pitchFamily="34" charset="0"/>
                <a:cs typeface="Arial" pitchFamily="34" charset="0"/>
              </a:rPr>
              <a:t>присылайте каждые 1-2 слова отдельным сообщением. Убедитесь, что вы написали все, что хотели сообщить, и только затем нажимайте «Отправить». </a:t>
            </a:r>
          </a:p>
          <a:p>
            <a:pPr marL="0" indent="0" algn="just">
              <a:buNone/>
            </a:pPr>
            <a:r>
              <a:rPr lang="ru-RU" dirty="0" smtClean="0"/>
              <a:t>	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0885"/>
          <a:stretch>
            <a:fillRect/>
          </a:stretch>
        </p:blipFill>
        <p:spPr>
          <a:xfrm>
            <a:off x="4932485" y="1369219"/>
            <a:ext cx="3940328" cy="24986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8525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smtClean="0">
                <a:latin typeface="Arial Black" pitchFamily="34" charset="0"/>
              </a:rPr>
              <a:t>2. Будьте корректны</a:t>
            </a:r>
            <a:r>
              <a:rPr lang="ru-RU" sz="4000" dirty="0">
                <a:latin typeface="Arial Black" pitchFamily="34" charset="0"/>
              </a:rPr>
              <a:t/>
            </a:r>
            <a:br>
              <a:rPr lang="ru-RU" sz="4000" dirty="0">
                <a:latin typeface="Arial Black" pitchFamily="34" charset="0"/>
              </a:rPr>
            </a:br>
            <a:endParaRPr lang="ru-RU" sz="4000" dirty="0"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140619"/>
            <a:ext cx="7886700" cy="3263504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Помните</a:t>
            </a:r>
            <a:r>
              <a:rPr lang="ru-RU" dirty="0">
                <a:latin typeface="Arial" pitchFamily="34" charset="0"/>
                <a:cs typeface="Arial" pitchFamily="34" charset="0"/>
              </a:rPr>
              <a:t>, что на другом конце живой человек. Берегите его и свои чувства.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Поэтому</a:t>
            </a:r>
            <a:r>
              <a:rPr lang="ru-RU" dirty="0">
                <a:latin typeface="Arial" pitchFamily="34" charset="0"/>
                <a:cs typeface="Arial" pitchFamily="34" charset="0"/>
              </a:rPr>
              <a:t>:</a:t>
            </a:r>
          </a:p>
          <a:p>
            <a:pPr lvl="0" algn="just"/>
            <a:r>
              <a:rPr lang="ru-RU" dirty="0" smtClean="0">
                <a:latin typeface="Arial" pitchFamily="34" charset="0"/>
                <a:cs typeface="Arial" pitchFamily="34" charset="0"/>
              </a:rPr>
              <a:t>для </a:t>
            </a:r>
            <a:r>
              <a:rPr lang="ru-RU" dirty="0">
                <a:latin typeface="Arial" pitchFamily="34" charset="0"/>
                <a:cs typeface="Arial" pitchFamily="34" charset="0"/>
              </a:rPr>
              <a:t>того, чтобы обсудить сложную ситуацию, лучше созвониться. Это проще, чем в переписке с нарастающим накалом обсуждать какую-либо тему.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43509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64554"/>
            <a:ext cx="8686800" cy="857250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4000" dirty="0" smtClean="0">
                <a:latin typeface="Arial Black" pitchFamily="34" charset="0"/>
              </a:rPr>
              <a:t>3. Не </a:t>
            </a:r>
            <a:r>
              <a:rPr lang="ru-RU" sz="4000" dirty="0">
                <a:latin typeface="Arial Black" pitchFamily="34" charset="0"/>
              </a:rPr>
              <a:t>пишите </a:t>
            </a:r>
            <a:r>
              <a:rPr lang="en-US" sz="4000" dirty="0" smtClean="0">
                <a:latin typeface="Arial Black" pitchFamily="34" charset="0"/>
              </a:rPr>
              <a:t>Caps Lock 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ru-RU" sz="4000" dirty="0" smtClean="0">
                <a:latin typeface="Arial Black" pitchFamily="34" charset="0"/>
              </a:rPr>
              <a:t>(все </a:t>
            </a:r>
            <a:r>
              <a:rPr lang="ru-RU" sz="4000" dirty="0">
                <a:latin typeface="Arial Black" pitchFamily="34" charset="0"/>
              </a:rPr>
              <a:t>заглавные буквы)</a:t>
            </a:r>
            <a:br>
              <a:rPr lang="ru-RU" sz="4000" dirty="0">
                <a:latin typeface="Arial Black" pitchFamily="34" charset="0"/>
              </a:rPr>
            </a:br>
            <a:endParaRPr lang="ru-RU" sz="4000" dirty="0">
              <a:latin typeface="Arial Black" pitchFamily="34" charset="0"/>
            </a:endParaRPr>
          </a:p>
        </p:txBody>
      </p:sp>
      <p:pic>
        <p:nvPicPr>
          <p:cNvPr id="1026" name="Picture 2" descr="C:\Users\1\Downloads\Screenshot_2023-02-17-08-13-49-550_com.whatsapp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9233" b="43620"/>
          <a:stretch/>
        </p:blipFill>
        <p:spPr bwMode="auto">
          <a:xfrm>
            <a:off x="5364088" y="1203598"/>
            <a:ext cx="3594384" cy="37658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12177" y="1661747"/>
            <a:ext cx="4580792" cy="233140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en-US" sz="2100" dirty="0" smtClean="0"/>
              <a:t>	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Не 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ставьте много восклицательных знаков. И то, и другое читается как крик. И вызывает желание перестать с вами разговаривать — хоть письменно, хоть устно. Вы же вряд ли добиваетесь именно этого?</a:t>
            </a:r>
          </a:p>
        </p:txBody>
      </p:sp>
    </p:spTree>
    <p:extLst>
      <p:ext uri="{BB962C8B-B14F-4D97-AF65-F5344CB8AC3E}">
        <p14:creationId xmlns="" xmlns:p14="http://schemas.microsoft.com/office/powerpoint/2010/main" val="125211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857250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4000" dirty="0" smtClean="0">
                <a:latin typeface="Arial Black" pitchFamily="34" charset="0"/>
              </a:rPr>
              <a:t>4.Голосовые </a:t>
            </a:r>
            <a:r>
              <a:rPr lang="ru-RU" sz="4000" dirty="0">
                <a:latin typeface="Arial Black" pitchFamily="34" charset="0"/>
              </a:rPr>
              <a:t>сообщения — только по договоренности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19622"/>
            <a:ext cx="4506691" cy="3384376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Вы </a:t>
            </a:r>
            <a:r>
              <a:rPr lang="ru-RU" sz="3400" dirty="0">
                <a:latin typeface="Arial" pitchFamily="34" charset="0"/>
                <a:cs typeface="Arial" pitchFamily="34" charset="0"/>
              </a:rPr>
              <a:t>можете отправить голосовое сообщение собеседнику, только если вы с ним договорились, что вам обоим подходит такой формат общения. </a:t>
            </a:r>
          </a:p>
          <a:p>
            <a:pPr marL="0" indent="0">
              <a:buNone/>
            </a:pPr>
            <a:r>
              <a:rPr lang="ru-RU" sz="3400" dirty="0" smtClean="0">
                <a:latin typeface="Arial" pitchFamily="34" charset="0"/>
                <a:cs typeface="Arial" pitchFamily="34" charset="0"/>
              </a:rPr>
              <a:t>	И </a:t>
            </a:r>
            <a:r>
              <a:rPr lang="ru-RU" sz="3400" dirty="0">
                <a:latin typeface="Arial" pitchFamily="34" charset="0"/>
                <a:cs typeface="Arial" pitchFamily="34" charset="0"/>
              </a:rPr>
              <a:t>еще:</a:t>
            </a:r>
          </a:p>
          <a:p>
            <a:pPr algn="just"/>
            <a:r>
              <a:rPr lang="ru-RU" sz="3400" dirty="0">
                <a:latin typeface="Arial" pitchFamily="34" charset="0"/>
                <a:cs typeface="Arial" pitchFamily="34" charset="0"/>
              </a:rPr>
              <a:t>прежде чем записывать голосовое сообщение, сформулируйте его. Никому не нужно слушать 3-минутный ролик, где 2,5 минуты вы мычите и пытаетесь сами понять, что хотите сообщить. </a:t>
            </a:r>
          </a:p>
          <a:p>
            <a:pPr algn="just"/>
            <a:r>
              <a:rPr lang="ru-RU" sz="3400" dirty="0">
                <a:latin typeface="Arial" pitchFamily="34" charset="0"/>
                <a:cs typeface="Arial" pitchFamily="34" charset="0"/>
              </a:rPr>
              <a:t>Лучше сопроводить голосовое сообщение текстом. Например, «здесь я рассказываю о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…».</a:t>
            </a:r>
            <a:endParaRPr lang="ru-RU" sz="3400" dirty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491630"/>
            <a:ext cx="4051272" cy="266053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0838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smtClean="0">
                <a:latin typeface="Arial Black" pitchFamily="34" charset="0"/>
              </a:rPr>
              <a:t>5. Орфография </a:t>
            </a:r>
            <a:r>
              <a:rPr lang="ru-RU" sz="4000" dirty="0">
                <a:latin typeface="Arial Black" pitchFamily="34" charset="0"/>
              </a:rPr>
              <a:t>и пунктуация</a:t>
            </a:r>
            <a:br>
              <a:rPr lang="ru-RU" sz="4000" dirty="0">
                <a:latin typeface="Arial Black" pitchFamily="34" charset="0"/>
              </a:rPr>
            </a:br>
            <a:endParaRPr lang="ru-RU" sz="4000" dirty="0"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369219"/>
            <a:ext cx="4900773" cy="315052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Следите  </a:t>
            </a:r>
          </a:p>
          <a:p>
            <a:pPr marL="0" indent="0" algn="just">
              <a:buNone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за 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орфографией и пунктуацией. Даже если вы набираете сообщение на бегу, старайтесь писать без ошибок. </a:t>
            </a:r>
            <a:endParaRPr lang="ru-RU" sz="26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обязательно проверьте текст, если у вас включен Т9. Он может очень замысловато исказить сообщение.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3469" y="1369219"/>
            <a:ext cx="3271882" cy="31505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5130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smtClean="0">
                <a:latin typeface="Arial Black" pitchFamily="34" charset="0"/>
              </a:rPr>
              <a:t>6. Ссылки </a:t>
            </a:r>
            <a:r>
              <a:rPr lang="ru-RU" sz="4000" dirty="0">
                <a:latin typeface="Arial Black" pitchFamily="34" charset="0"/>
              </a:rPr>
              <a:t>без пояснений — </a:t>
            </a:r>
            <a:r>
              <a:rPr lang="ru-RU" sz="4000" dirty="0" smtClean="0">
                <a:latin typeface="Arial Black" pitchFamily="34" charset="0"/>
              </a:rPr>
              <a:t/>
            </a:r>
            <a:br>
              <a:rPr lang="ru-RU" sz="4000" dirty="0" smtClean="0">
                <a:latin typeface="Arial Black" pitchFamily="34" charset="0"/>
              </a:rPr>
            </a:br>
            <a:r>
              <a:rPr lang="ru-RU" sz="4000" dirty="0" smtClean="0">
                <a:latin typeface="Arial Black" pitchFamily="34" charset="0"/>
              </a:rPr>
              <a:t>в </a:t>
            </a:r>
            <a:r>
              <a:rPr lang="ru-RU" sz="4000" dirty="0">
                <a:latin typeface="Arial Black" pitchFamily="34" charset="0"/>
              </a:rPr>
              <a:t>цифровом этикете моветон</a:t>
            </a:r>
            <a:br>
              <a:rPr lang="ru-RU" sz="4000" dirty="0">
                <a:latin typeface="Arial Black" pitchFamily="34" charset="0"/>
              </a:rPr>
            </a:br>
            <a:endParaRPr lang="ru-RU" sz="4000" dirty="0"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9622"/>
            <a:ext cx="5306158" cy="326350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Если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вы делитесь с собеседником ссылкой на текстовый, аудио- или видеофайл, напишите, что вы прислали и зачем человеку это смотреть. Иначе человек может подумать, что это спам, вирус или реклама и не станет открывать.</a:t>
            </a:r>
          </a:p>
          <a:p>
            <a:endParaRPr lang="ru-RU" dirty="0"/>
          </a:p>
        </p:txBody>
      </p:sp>
      <p:pic>
        <p:nvPicPr>
          <p:cNvPr id="2051" name="Picture 3" descr="C:\Users\1\Downloads\Screenshot_2023-02-17-09-10-41-766_com.whatsapp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0692" b="26934"/>
          <a:stretch/>
        </p:blipFill>
        <p:spPr bwMode="auto">
          <a:xfrm>
            <a:off x="6012160" y="1232538"/>
            <a:ext cx="2768153" cy="37383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9889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851670"/>
            <a:ext cx="9144000" cy="2643206"/>
          </a:xfrm>
          <a:prstGeom prst="rect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699792" y="123478"/>
            <a:ext cx="33634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n>
                  <a:solidFill>
                    <a:schemeClr val="tx1"/>
                  </a:solidFill>
                </a:ln>
                <a:solidFill>
                  <a:srgbClr val="008080"/>
                </a:solidFill>
                <a:latin typeface="Arial Black" pitchFamily="34" charset="0"/>
              </a:rPr>
              <a:t>РОДИТЕЛЬСКИЙ ЧАТ </a:t>
            </a:r>
            <a:endParaRPr lang="ru-RU" sz="2000" dirty="0">
              <a:ln>
                <a:solidFill>
                  <a:schemeClr val="tx1"/>
                </a:solidFill>
              </a:ln>
              <a:solidFill>
                <a:srgbClr val="008080"/>
              </a:solidFill>
              <a:latin typeface="Arial Black" pitchFamily="34" charset="0"/>
            </a:endParaRPr>
          </a:p>
        </p:txBody>
      </p:sp>
      <p:pic>
        <p:nvPicPr>
          <p:cNvPr id="8" name="Рисунок 7" descr="C:\Users\Галина Алексеевна\Desktop\1000004776.png">
            <a:extLst>
              <a:ext uri="{FF2B5EF4-FFF2-40B4-BE49-F238E27FC236}">
                <a16:creationId xmlns="" xmlns:a16="http://schemas.microsoft.com/office/drawing/2014/main" id="{D84DB584-F4BF-4102-B76E-B342CCAAAE6B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360" y="0"/>
            <a:ext cx="785818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2" descr="F:\2. СВЕТЛЯЧОК\1. Зябова М.А\личное\инфографика\free-animated-icon-tambourine-83123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4071948"/>
            <a:ext cx="857256" cy="857256"/>
          </a:xfrm>
          <a:prstGeom prst="rect">
            <a:avLst/>
          </a:prstGeom>
          <a:noFill/>
        </p:spPr>
      </p:pic>
      <p:sp>
        <p:nvSpPr>
          <p:cNvPr id="9" name="Скругленный прямоугольник 8"/>
          <p:cNvSpPr/>
          <p:nvPr/>
        </p:nvSpPr>
        <p:spPr>
          <a:xfrm>
            <a:off x="467544" y="771550"/>
            <a:ext cx="3456384" cy="919401"/>
          </a:xfrm>
          <a:prstGeom prst="roundRect">
            <a:avLst/>
          </a:prstGeom>
          <a:ln w="1905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lvl="0" indent="360363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ИНФОРМАЦИОННАЯ ПРОЩАДКА</a:t>
            </a:r>
          </a:p>
          <a:p>
            <a:pPr lvl="0" indent="360363" algn="ctr" fontAlgn="base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solidFill>
                <a:schemeClr val="accent3">
                  <a:lumMod val="50000"/>
                </a:schemeClr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3" name="Прямоугольник с двумя скругленными соседними углами 12"/>
          <p:cNvSpPr/>
          <p:nvPr/>
        </p:nvSpPr>
        <p:spPr>
          <a:xfrm>
            <a:off x="4860032" y="1995686"/>
            <a:ext cx="3672408" cy="2232248"/>
          </a:xfrm>
          <a:prstGeom prst="round2Same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с двумя скругленными соседними углами 13"/>
          <p:cNvSpPr/>
          <p:nvPr/>
        </p:nvSpPr>
        <p:spPr>
          <a:xfrm>
            <a:off x="323528" y="1995686"/>
            <a:ext cx="3672408" cy="2232248"/>
          </a:xfrm>
          <a:prstGeom prst="round2Same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860032" y="771550"/>
            <a:ext cx="3312368" cy="919401"/>
          </a:xfrm>
          <a:prstGeom prst="roundRect">
            <a:avLst/>
          </a:prstGeom>
          <a:ln w="1905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lvl="0" indent="360363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ПРОСВЕТИТЕЛЬСКАЯ\ОБРАЗОВАТЕЛЬНАЯ  ПЛОЩАДКА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smtClean="0">
                <a:latin typeface="Arial Black" pitchFamily="34" charset="0"/>
              </a:rPr>
              <a:t>7. Дозируйте </a:t>
            </a:r>
            <a:r>
              <a:rPr lang="ru-RU" sz="4000" dirty="0" err="1">
                <a:latin typeface="Arial Black" pitchFamily="34" charset="0"/>
              </a:rPr>
              <a:t>эмодзи</a:t>
            </a:r>
            <a:r>
              <a:rPr lang="ru-RU" sz="4000" dirty="0">
                <a:latin typeface="Arial Black" pitchFamily="34" charset="0"/>
              </a:rPr>
              <a:t> (смайлики)</a:t>
            </a:r>
            <a:br>
              <a:rPr lang="ru-RU" sz="4000" dirty="0">
                <a:latin typeface="Arial Black" pitchFamily="34" charset="0"/>
              </a:rPr>
            </a:br>
            <a:endParaRPr lang="ru-RU" sz="4000" dirty="0"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347614"/>
            <a:ext cx="3943350" cy="3263504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Старайтесь </a:t>
            </a:r>
            <a:r>
              <a:rPr lang="ru-RU" dirty="0">
                <a:latin typeface="Arial" pitchFamily="34" charset="0"/>
                <a:cs typeface="Arial" pitchFamily="34" charset="0"/>
              </a:rPr>
              <a:t>использовать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эмодзи</a:t>
            </a:r>
            <a:r>
              <a:rPr lang="ru-RU" dirty="0">
                <a:latin typeface="Arial" pitchFamily="34" charset="0"/>
                <a:cs typeface="Arial" pitchFamily="34" charset="0"/>
              </a:rPr>
              <a:t>, как приправу: с их помощью можно подчеркнуть оттенок смысла, но они не должны быть главным содержанием сообщения.</a:t>
            </a:r>
          </a:p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Это </a:t>
            </a:r>
            <a:r>
              <a:rPr lang="ru-RU" dirty="0">
                <a:latin typeface="Arial" pitchFamily="34" charset="0"/>
                <a:cs typeface="Arial" pitchFamily="34" charset="0"/>
              </a:rPr>
              <a:t>значит, что: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не </a:t>
            </a:r>
            <a:r>
              <a:rPr lang="ru-RU" dirty="0">
                <a:latin typeface="Arial" pitchFamily="34" charset="0"/>
                <a:cs typeface="Arial" pitchFamily="34" charset="0"/>
              </a:rPr>
              <a:t>ставьте больше 1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эмодзи</a:t>
            </a:r>
            <a:r>
              <a:rPr lang="ru-RU" dirty="0">
                <a:latin typeface="Arial" pitchFamily="34" charset="0"/>
                <a:cs typeface="Arial" pitchFamily="34" charset="0"/>
              </a:rPr>
              <a:t> на 2-3 предложения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не ставьте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эмодзи</a:t>
            </a:r>
            <a:r>
              <a:rPr lang="ru-RU" dirty="0">
                <a:latin typeface="Arial" pitchFamily="34" charset="0"/>
                <a:cs typeface="Arial" pitchFamily="34" charset="0"/>
              </a:rPr>
              <a:t> в середине предложения — только в конце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не заменяйте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эмодзи</a:t>
            </a:r>
            <a:r>
              <a:rPr lang="ru-RU" dirty="0">
                <a:latin typeface="Arial" pitchFamily="34" charset="0"/>
                <a:cs typeface="Arial" pitchFamily="34" charset="0"/>
              </a:rPr>
              <a:t> слова.</a:t>
            </a:r>
          </a:p>
          <a:p>
            <a:pPr marL="0" indent="0"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461" b="31987"/>
          <a:stretch>
            <a:fillRect/>
          </a:stretch>
        </p:blipFill>
        <p:spPr>
          <a:xfrm>
            <a:off x="4211960" y="1635646"/>
            <a:ext cx="4762849" cy="15841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4312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60283" y="987574"/>
            <a:ext cx="60837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n>
                  <a:solidFill>
                    <a:schemeClr val="tx1"/>
                  </a:solidFill>
                </a:ln>
                <a:solidFill>
                  <a:srgbClr val="008080"/>
                </a:solidFill>
                <a:latin typeface="Arial Black" pitchFamily="34" charset="0"/>
              </a:rPr>
              <a:t>Правила цифрового этикета </a:t>
            </a:r>
            <a:endParaRPr lang="ru-RU" sz="2800" dirty="0">
              <a:ln>
                <a:solidFill>
                  <a:schemeClr val="tx1"/>
                </a:solidFill>
              </a:ln>
              <a:solidFill>
                <a:srgbClr val="008080"/>
              </a:solidFill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707654"/>
            <a:ext cx="9144000" cy="2787222"/>
          </a:xfrm>
          <a:prstGeom prst="rect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2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43558"/>
            <a:ext cx="3096344" cy="2664296"/>
          </a:xfrm>
          <a:prstGeom prst="rect">
            <a:avLst/>
          </a:prstGeom>
          <a:noFill/>
        </p:spPr>
      </p:pic>
      <p:pic>
        <p:nvPicPr>
          <p:cNvPr id="5" name="Рисунок 4" descr="C:\Users\Галина Алексеевна\Desktop\1000004776.png">
            <a:extLst>
              <a:ext uri="{FF2B5EF4-FFF2-40B4-BE49-F238E27FC236}">
                <a16:creationId xmlns="" xmlns:a16="http://schemas.microsoft.com/office/drawing/2014/main" id="{D84DB584-F4BF-4102-B76E-B342CCAAAE6B}"/>
              </a:ext>
            </a:extLst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28384" y="3435846"/>
            <a:ext cx="785818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1304" t="21338" r="29722" b="14641"/>
          <a:stretch>
            <a:fillRect/>
          </a:stretch>
        </p:blipFill>
        <p:spPr bwMode="auto">
          <a:xfrm>
            <a:off x="3131840" y="483518"/>
            <a:ext cx="5400600" cy="4396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323528" y="1995686"/>
            <a:ext cx="2808312" cy="374571"/>
          </a:xfrm>
          <a:prstGeom prst="roundRect">
            <a:avLst/>
          </a:prstGeom>
          <a:ln w="1905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lvl="0" indent="360363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Кейс-ситуация 1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660232" y="2067694"/>
            <a:ext cx="1800200" cy="266429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2963" t="25313" r="28888" b="11688"/>
          <a:stretch>
            <a:fillRect/>
          </a:stretch>
        </p:blipFill>
        <p:spPr bwMode="auto">
          <a:xfrm>
            <a:off x="2771800" y="411510"/>
            <a:ext cx="6192688" cy="4555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107504" y="1995686"/>
            <a:ext cx="2628800" cy="374571"/>
          </a:xfrm>
          <a:prstGeom prst="roundRect">
            <a:avLst/>
          </a:prstGeom>
          <a:ln w="1905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lvl="0" indent="360363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Кейс-ситуация 2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660232" y="1635646"/>
            <a:ext cx="2160240" cy="331236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51520" y="2211710"/>
            <a:ext cx="2592288" cy="374571"/>
          </a:xfrm>
          <a:prstGeom prst="roundRect">
            <a:avLst/>
          </a:prstGeom>
          <a:ln w="1905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lvl="0" indent="360363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Кейс-ситуация 3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 l="22964" t="18500" r="28888" b="67719"/>
          <a:stretch>
            <a:fillRect/>
          </a:stretch>
        </p:blipFill>
        <p:spPr bwMode="auto">
          <a:xfrm>
            <a:off x="3203848" y="195486"/>
            <a:ext cx="5184576" cy="93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 l="22882" t="17516" r="28969" b="10626"/>
          <a:stretch>
            <a:fillRect/>
          </a:stretch>
        </p:blipFill>
        <p:spPr bwMode="auto">
          <a:xfrm>
            <a:off x="3203848" y="1131590"/>
            <a:ext cx="5112568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6444208" y="1131590"/>
            <a:ext cx="1800200" cy="38164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851670"/>
            <a:ext cx="9144000" cy="2643206"/>
          </a:xfrm>
          <a:prstGeom prst="rect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771800" y="195486"/>
            <a:ext cx="33634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n>
                  <a:solidFill>
                    <a:schemeClr val="tx1"/>
                  </a:solidFill>
                </a:ln>
                <a:solidFill>
                  <a:srgbClr val="008080"/>
                </a:solidFill>
                <a:latin typeface="Arial Black" pitchFamily="34" charset="0"/>
              </a:rPr>
              <a:t>РОДИТЕЛЬСКИЙ ЧАТ </a:t>
            </a:r>
            <a:endParaRPr lang="ru-RU" sz="2000" dirty="0">
              <a:ln>
                <a:solidFill>
                  <a:schemeClr val="tx1"/>
                </a:solidFill>
              </a:ln>
              <a:solidFill>
                <a:srgbClr val="008080"/>
              </a:solidFill>
              <a:latin typeface="Arial Black" pitchFamily="34" charset="0"/>
            </a:endParaRPr>
          </a:p>
        </p:txBody>
      </p:sp>
      <p:pic>
        <p:nvPicPr>
          <p:cNvPr id="8" name="Рисунок 7" descr="C:\Users\Галина Алексеевна\Desktop\1000004776.png">
            <a:extLst>
              <a:ext uri="{FF2B5EF4-FFF2-40B4-BE49-F238E27FC236}">
                <a16:creationId xmlns="" xmlns:a16="http://schemas.microsoft.com/office/drawing/2014/main" id="{D84DB584-F4BF-4102-B76E-B342CCAAAE6B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360" y="0"/>
            <a:ext cx="785818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2" descr="F:\2. СВЕТЛЯЧОК\1. Зябова М.А\личное\инфографика\free-animated-icon-tambourine-83123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4071948"/>
            <a:ext cx="857256" cy="857256"/>
          </a:xfrm>
          <a:prstGeom prst="rect">
            <a:avLst/>
          </a:prstGeom>
          <a:noFill/>
        </p:spPr>
      </p:pic>
      <p:sp>
        <p:nvSpPr>
          <p:cNvPr id="9" name="Скругленный прямоугольник 8"/>
          <p:cNvSpPr/>
          <p:nvPr/>
        </p:nvSpPr>
        <p:spPr>
          <a:xfrm>
            <a:off x="395536" y="771550"/>
            <a:ext cx="3312368" cy="919401"/>
          </a:xfrm>
          <a:prstGeom prst="roundRect">
            <a:avLst/>
          </a:prstGeom>
          <a:ln w="1905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lvl="0" indent="360363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ИНФОРМАЦИОННАЯ ПРОЩАДКА</a:t>
            </a:r>
          </a:p>
          <a:p>
            <a:pPr lvl="0" indent="360363" algn="ctr" fontAlgn="base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solidFill>
                <a:schemeClr val="accent3">
                  <a:lumMod val="50000"/>
                </a:schemeClr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3" name="Прямоугольник с двумя скругленными соседними углами 12"/>
          <p:cNvSpPr/>
          <p:nvPr/>
        </p:nvSpPr>
        <p:spPr>
          <a:xfrm>
            <a:off x="4860032" y="1995686"/>
            <a:ext cx="3672408" cy="2232248"/>
          </a:xfrm>
          <a:prstGeom prst="round2Same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с двумя скругленными соседними углами 13"/>
          <p:cNvSpPr/>
          <p:nvPr/>
        </p:nvSpPr>
        <p:spPr>
          <a:xfrm>
            <a:off x="323528" y="1995686"/>
            <a:ext cx="3672408" cy="2232248"/>
          </a:xfrm>
          <a:prstGeom prst="round2Same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Правило 1 – обозначьте 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latin typeface="Arial" pitchFamily="34" charset="0"/>
                <a:cs typeface="Arial" pitchFamily="34" charset="0"/>
              </a:rPr>
              <a:t>рабочее время для общения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932040" y="771550"/>
            <a:ext cx="3312368" cy="919401"/>
          </a:xfrm>
          <a:prstGeom prst="roundRect">
            <a:avLst/>
          </a:prstGeom>
          <a:ln w="1905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lvl="0" indent="360363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ПРОСВЕТИТЕЛЬСКАЯ\ОБРАЗОВАТЕЛЬНАЯ  ПЛОЩАДКА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22964" t="28266" r="28334" b="55000"/>
          <a:stretch>
            <a:fillRect/>
          </a:stretch>
        </p:blipFill>
        <p:spPr bwMode="auto">
          <a:xfrm>
            <a:off x="3131840" y="195486"/>
            <a:ext cx="5688632" cy="1098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 l="22964" t="19407" r="29722" b="14641"/>
          <a:stretch>
            <a:fillRect/>
          </a:stretch>
        </p:blipFill>
        <p:spPr bwMode="auto">
          <a:xfrm>
            <a:off x="3203848" y="1275606"/>
            <a:ext cx="5544616" cy="3867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>
            <a:hlinkClick r:id="rId4" action="ppaction://hlinksldjump"/>
          </p:cNvPr>
          <p:cNvSpPr/>
          <p:nvPr/>
        </p:nvSpPr>
        <p:spPr>
          <a:xfrm>
            <a:off x="323528" y="2211710"/>
            <a:ext cx="2592288" cy="374571"/>
          </a:xfrm>
          <a:prstGeom prst="roundRect">
            <a:avLst/>
          </a:prstGeom>
          <a:ln w="1905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lvl="0" indent="360363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Кейс-ситуация 4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804248" y="1327076"/>
            <a:ext cx="1872208" cy="38164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22964" t="26297" r="28888" b="54016"/>
          <a:stretch>
            <a:fillRect/>
          </a:stretch>
        </p:blipFill>
        <p:spPr bwMode="auto">
          <a:xfrm>
            <a:off x="3635896" y="0"/>
            <a:ext cx="5328592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 l="23435" t="19485" r="29523" b="17516"/>
          <a:stretch>
            <a:fillRect/>
          </a:stretch>
        </p:blipFill>
        <p:spPr bwMode="auto">
          <a:xfrm>
            <a:off x="3635896" y="1419622"/>
            <a:ext cx="5256584" cy="3723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>
            <a:hlinkClick r:id="rId4" action="ppaction://hlinksldjump"/>
          </p:cNvPr>
          <p:cNvSpPr/>
          <p:nvPr/>
        </p:nvSpPr>
        <p:spPr>
          <a:xfrm>
            <a:off x="323528" y="2211710"/>
            <a:ext cx="2592288" cy="374571"/>
          </a:xfrm>
          <a:prstGeom prst="roundRect">
            <a:avLst/>
          </a:prstGeom>
          <a:ln w="1905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lvl="0" indent="360363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Кейс-ситуация 5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020272" y="1563638"/>
            <a:ext cx="1872208" cy="35798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851670"/>
            <a:ext cx="9144000" cy="2643206"/>
          </a:xfrm>
          <a:prstGeom prst="rect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771800" y="123478"/>
            <a:ext cx="33634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n>
                  <a:solidFill>
                    <a:schemeClr val="tx1"/>
                  </a:solidFill>
                </a:ln>
                <a:solidFill>
                  <a:srgbClr val="008080"/>
                </a:solidFill>
                <a:latin typeface="Arial Black" pitchFamily="34" charset="0"/>
              </a:rPr>
              <a:t>РОДИТЕЛЬСКИЙ ЧАТ </a:t>
            </a:r>
            <a:endParaRPr lang="ru-RU" sz="2000" dirty="0">
              <a:ln>
                <a:solidFill>
                  <a:schemeClr val="tx1"/>
                </a:solidFill>
              </a:ln>
              <a:solidFill>
                <a:srgbClr val="008080"/>
              </a:solidFill>
              <a:latin typeface="Arial Black" pitchFamily="34" charset="0"/>
            </a:endParaRPr>
          </a:p>
        </p:txBody>
      </p:sp>
      <p:pic>
        <p:nvPicPr>
          <p:cNvPr id="8" name="Рисунок 7" descr="C:\Users\Галина Алексеевна\Desktop\1000004776.png">
            <a:extLst>
              <a:ext uri="{FF2B5EF4-FFF2-40B4-BE49-F238E27FC236}">
                <a16:creationId xmlns="" xmlns:a16="http://schemas.microsoft.com/office/drawing/2014/main" id="{D84DB584-F4BF-4102-B76E-B342CCAAAE6B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360" y="0"/>
            <a:ext cx="785818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2" descr="F:\2. СВЕТЛЯЧОК\1. Зябова М.А\личное\инфографика\free-animated-icon-tambourine-83123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4071948"/>
            <a:ext cx="857256" cy="857256"/>
          </a:xfrm>
          <a:prstGeom prst="rect">
            <a:avLst/>
          </a:prstGeom>
          <a:noFill/>
        </p:spPr>
      </p:pic>
      <p:sp>
        <p:nvSpPr>
          <p:cNvPr id="9" name="Скругленный прямоугольник 8"/>
          <p:cNvSpPr/>
          <p:nvPr/>
        </p:nvSpPr>
        <p:spPr>
          <a:xfrm>
            <a:off x="395536" y="771550"/>
            <a:ext cx="3456384" cy="919401"/>
          </a:xfrm>
          <a:prstGeom prst="roundRect">
            <a:avLst/>
          </a:prstGeom>
          <a:ln w="1905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lvl="0" indent="360363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ИНФОРМАЦИОННАЯ ПРОЩАДКА</a:t>
            </a:r>
          </a:p>
          <a:p>
            <a:pPr lvl="0" indent="360363" algn="ctr" fontAlgn="base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solidFill>
                <a:schemeClr val="accent3">
                  <a:lumMod val="50000"/>
                </a:schemeClr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3" name="Прямоугольник с двумя скругленными соседними углами 12"/>
          <p:cNvSpPr/>
          <p:nvPr/>
        </p:nvSpPr>
        <p:spPr>
          <a:xfrm>
            <a:off x="4860032" y="1995686"/>
            <a:ext cx="3672408" cy="2232248"/>
          </a:xfrm>
          <a:prstGeom prst="round2Same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с двумя скругленными соседними углами 13"/>
          <p:cNvSpPr/>
          <p:nvPr/>
        </p:nvSpPr>
        <p:spPr>
          <a:xfrm>
            <a:off x="323528" y="1995686"/>
            <a:ext cx="3672408" cy="2232248"/>
          </a:xfrm>
          <a:prstGeom prst="round2Same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Правило 1 – обозначьте 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latin typeface="Arial" pitchFamily="34" charset="0"/>
                <a:cs typeface="Arial" pitchFamily="34" charset="0"/>
              </a:rPr>
              <a:t>рабочее время для общения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Правило 2 – договоритесь 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latin typeface="Arial" pitchFamily="34" charset="0"/>
                <a:cs typeface="Arial" pitchFamily="34" charset="0"/>
              </a:rPr>
              <a:t>о деловом тоне переписки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860032" y="771550"/>
            <a:ext cx="3312368" cy="919401"/>
          </a:xfrm>
          <a:prstGeom prst="roundRect">
            <a:avLst/>
          </a:prstGeom>
          <a:ln w="19050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lvl="0" indent="360363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ПРОСВЕТИТЕЛЬСКАЯ\ОБРАЗОВАТЕЛЬНАЯ  ПЛОЩАДКА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1590</TotalTime>
  <Words>214</Words>
  <Application>Microsoft Office PowerPoint</Application>
  <PresentationFormat>Экран (16:9)</PresentationFormat>
  <Paragraphs>80</Paragraphs>
  <Slides>21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     1. Одна мысль — одно сообщение   </vt:lpstr>
      <vt:lpstr> 2. Будьте корректны </vt:lpstr>
      <vt:lpstr>  3. Не пишите Caps Lock  (все заглавные буквы) </vt:lpstr>
      <vt:lpstr>  4.Голосовые сообщения — только по договоренности </vt:lpstr>
      <vt:lpstr> 5. Орфография и пунктуация </vt:lpstr>
      <vt:lpstr> 6. Ссылки без пояснений —  в цифровом этикете моветон </vt:lpstr>
      <vt:lpstr> 7. Дозируйте эмодзи (смайлики) 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ВЗАИМОДЕЙСТВИЕ ДОУ       как способ формирования  музыкальной культуры дошкольников </dc:title>
  <dc:creator>Windows User</dc:creator>
  <cp:lastModifiedBy>Пользователь Windows</cp:lastModifiedBy>
  <cp:revision>11</cp:revision>
  <dcterms:created xsi:type="dcterms:W3CDTF">2024-10-29T23:53:39Z</dcterms:created>
  <dcterms:modified xsi:type="dcterms:W3CDTF">2024-12-01T12:38:48Z</dcterms:modified>
</cp:coreProperties>
</file>