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83" r:id="rId3"/>
    <p:sldId id="286" r:id="rId4"/>
    <p:sldId id="257" r:id="rId5"/>
    <p:sldId id="279" r:id="rId6"/>
    <p:sldId id="280" r:id="rId7"/>
    <p:sldId id="274" r:id="rId8"/>
    <p:sldId id="276" r:id="rId9"/>
    <p:sldId id="289" r:id="rId10"/>
    <p:sldId id="292" r:id="rId11"/>
    <p:sldId id="306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80"/>
    <a:srgbClr val="56969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14" autoAdjust="0"/>
    <p:restoredTop sz="94624" autoAdjust="0"/>
  </p:normalViewPr>
  <p:slideViewPr>
    <p:cSldViewPr>
      <p:cViewPr>
        <p:scale>
          <a:sx n="90" d="100"/>
          <a:sy n="90" d="100"/>
        </p:scale>
        <p:origin x="-816" y="-13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3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70B487-7DBD-48D3-B50C-76272A8B3A01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8EBB95-7F90-4AE6-A2FB-42CC01DFE82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9501-EC80-4DC9-9F8C-4596476D7A7A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B88EB-E93B-4AD4-A1E9-A75FDA807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9501-EC80-4DC9-9F8C-4596476D7A7A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B88EB-E93B-4AD4-A1E9-A75FDA807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9501-EC80-4DC9-9F8C-4596476D7A7A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B88EB-E93B-4AD4-A1E9-A75FDA807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9501-EC80-4DC9-9F8C-4596476D7A7A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B88EB-E93B-4AD4-A1E9-A75FDA807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9501-EC80-4DC9-9F8C-4596476D7A7A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B88EB-E93B-4AD4-A1E9-A75FDA807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9501-EC80-4DC9-9F8C-4596476D7A7A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B88EB-E93B-4AD4-A1E9-A75FDA807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9501-EC80-4DC9-9F8C-4596476D7A7A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B88EB-E93B-4AD4-A1E9-A75FDA807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9501-EC80-4DC9-9F8C-4596476D7A7A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B88EB-E93B-4AD4-A1E9-A75FDA807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9501-EC80-4DC9-9F8C-4596476D7A7A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B88EB-E93B-4AD4-A1E9-A75FDA807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9501-EC80-4DC9-9F8C-4596476D7A7A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B88EB-E93B-4AD4-A1E9-A75FDA807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9501-EC80-4DC9-9F8C-4596476D7A7A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B88EB-E93B-4AD4-A1E9-A75FDA807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D9501-EC80-4DC9-9F8C-4596476D7A7A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B88EB-E93B-4AD4-A1E9-A75FDA807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499742"/>
            <a:ext cx="7772400" cy="2414605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n w="3175">
                  <a:solidFill>
                    <a:sysClr val="windowText" lastClr="000000"/>
                  </a:solidFill>
                </a:ln>
                <a:solidFill>
                  <a:srgbClr val="008080"/>
                </a:solidFill>
                <a:latin typeface="Arial Black" pitchFamily="34" charset="0"/>
              </a:rPr>
              <a:t>Знакомство с </a:t>
            </a:r>
            <a:br>
              <a:rPr lang="ru-RU" sz="4000" b="1" dirty="0" smtClean="0">
                <a:ln w="3175">
                  <a:solidFill>
                    <a:sysClr val="windowText" lastClr="000000"/>
                  </a:solidFill>
                </a:ln>
                <a:solidFill>
                  <a:srgbClr val="008080"/>
                </a:solidFill>
                <a:latin typeface="Arial Black" pitchFamily="34" charset="0"/>
              </a:rPr>
            </a:br>
            <a:r>
              <a:rPr lang="ru-RU" sz="4000" b="1" dirty="0" smtClean="0">
                <a:ln w="3175">
                  <a:solidFill>
                    <a:sysClr val="windowText" lastClr="000000"/>
                  </a:solidFill>
                </a:ln>
                <a:solidFill>
                  <a:srgbClr val="008080"/>
                </a:solidFill>
                <a:latin typeface="Arial Black" pitchFamily="34" charset="0"/>
              </a:rPr>
              <a:t>«Программой просвещения родителей» </a:t>
            </a:r>
            <a:br>
              <a:rPr lang="ru-RU" sz="4000" b="1" dirty="0" smtClean="0">
                <a:ln w="3175">
                  <a:solidFill>
                    <a:sysClr val="windowText" lastClr="000000"/>
                  </a:solidFill>
                </a:ln>
                <a:solidFill>
                  <a:srgbClr val="008080"/>
                </a:solidFill>
                <a:latin typeface="Arial Black" pitchFamily="34" charset="0"/>
              </a:rPr>
            </a:br>
            <a:r>
              <a:rPr lang="ru-RU" sz="4000" b="1" dirty="0" smtClean="0">
                <a:ln w="3175">
                  <a:solidFill>
                    <a:sysClr val="windowText" lastClr="000000"/>
                  </a:solidFill>
                </a:ln>
                <a:solidFill>
                  <a:srgbClr val="00808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/>
            </a:r>
            <a:br>
              <a:rPr lang="ru-RU" sz="4000" b="1" dirty="0" smtClean="0">
                <a:ln w="3175">
                  <a:solidFill>
                    <a:sysClr val="windowText" lastClr="000000"/>
                  </a:solidFill>
                </a:ln>
                <a:solidFill>
                  <a:srgbClr val="00808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</a:br>
            <a:r>
              <a:rPr lang="ru-RU" sz="2000" b="1" dirty="0" smtClean="0">
                <a:ln w="3175">
                  <a:solidFill>
                    <a:sysClr val="windowText" lastClr="000000"/>
                  </a:solidFill>
                </a:ln>
                <a:solidFill>
                  <a:srgbClr val="00808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/>
            </a:r>
            <a:br>
              <a:rPr lang="ru-RU" sz="2000" b="1" dirty="0" smtClean="0">
                <a:ln w="3175">
                  <a:solidFill>
                    <a:sysClr val="windowText" lastClr="000000"/>
                  </a:solidFill>
                </a:ln>
                <a:solidFill>
                  <a:srgbClr val="00808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</a:br>
            <a:r>
              <a:rPr lang="ru-RU" sz="2000" b="1" dirty="0" smtClean="0">
                <a:ln w="3175">
                  <a:solidFill>
                    <a:sysClr val="windowText" lastClr="000000"/>
                  </a:solidFill>
                </a:ln>
                <a:solidFill>
                  <a:srgbClr val="00808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/>
            </a:r>
            <a:br>
              <a:rPr lang="ru-RU" sz="2000" b="1" dirty="0" smtClean="0">
                <a:ln w="3175">
                  <a:solidFill>
                    <a:sysClr val="windowText" lastClr="000000"/>
                  </a:solidFill>
                </a:ln>
                <a:solidFill>
                  <a:srgbClr val="00808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</a:br>
            <a:r>
              <a:rPr lang="ru-RU" sz="2000" b="1" dirty="0" smtClean="0">
                <a:ln w="3175">
                  <a:solidFill>
                    <a:sysClr val="windowText" lastClr="000000"/>
                  </a:solidFill>
                </a:ln>
                <a:solidFill>
                  <a:srgbClr val="00808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/>
            </a:r>
            <a:br>
              <a:rPr lang="ru-RU" sz="2000" b="1" dirty="0" smtClean="0">
                <a:ln w="3175">
                  <a:solidFill>
                    <a:sysClr val="windowText" lastClr="000000"/>
                  </a:solidFill>
                </a:ln>
                <a:solidFill>
                  <a:srgbClr val="00808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</a:br>
            <a:r>
              <a:rPr lang="ru-RU" sz="1800" b="1" dirty="0" smtClean="0">
                <a:ln w="3175">
                  <a:solidFill>
                    <a:sysClr val="windowText" lastClr="000000"/>
                  </a:solidFill>
                </a:ln>
                <a:solidFill>
                  <a:srgbClr val="00808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/>
            </a:r>
            <a:br>
              <a:rPr lang="ru-RU" sz="1800" b="1" dirty="0" smtClean="0">
                <a:ln w="3175">
                  <a:solidFill>
                    <a:sysClr val="windowText" lastClr="000000"/>
                  </a:solidFill>
                </a:ln>
                <a:solidFill>
                  <a:srgbClr val="00808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</a:br>
            <a:r>
              <a:rPr lang="ru-RU" sz="2800" dirty="0">
                <a:latin typeface="Arial Black" pitchFamily="34" charset="0"/>
              </a:rPr>
              <a:t/>
            </a:r>
            <a:br>
              <a:rPr lang="ru-RU" sz="2800" dirty="0">
                <a:latin typeface="Arial Black" pitchFamily="34" charset="0"/>
              </a:rPr>
            </a:br>
            <a:endParaRPr lang="ru-RU" sz="2400" dirty="0"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85734"/>
            <a:ext cx="72152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336699"/>
                </a:solidFill>
                <a:latin typeface="Arial Black" pitchFamily="34" charset="0"/>
                <a:cs typeface="Arial" pitchFamily="34" charset="0"/>
              </a:rPr>
              <a:t>Муниципальное дошкольное образовательное учреждение </a:t>
            </a:r>
          </a:p>
          <a:p>
            <a:pPr algn="ctr"/>
            <a:r>
              <a:rPr lang="ru-RU" sz="1400" b="1" dirty="0" smtClean="0">
                <a:solidFill>
                  <a:srgbClr val="336699"/>
                </a:solidFill>
                <a:latin typeface="Arial Black" pitchFamily="34" charset="0"/>
                <a:cs typeface="Arial" pitchFamily="34" charset="0"/>
              </a:rPr>
              <a:t>детский сад «Светлячок»</a:t>
            </a:r>
            <a:endParaRPr lang="ru-RU" sz="1400" b="1" dirty="0"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6" name="Рисунок 5" descr="C:\Users\Галина Алексеевна\Desktop\1000004776.png">
            <a:extLst>
              <a:ext uri="{FF2B5EF4-FFF2-40B4-BE49-F238E27FC236}">
                <a16:creationId xmlns="" xmlns:a16="http://schemas.microsoft.com/office/drawing/2014/main" id="{D84DB584-F4BF-4102-B76E-B342CCAAAE6B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20" y="785800"/>
            <a:ext cx="85725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96336" y="843558"/>
            <a:ext cx="504056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714380"/>
          </a:xfrm>
          <a:prstGeom prst="rect">
            <a:avLst/>
          </a:prstGeom>
          <a:noFill/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0"/>
            <a:ext cx="92170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Проверим свои знания о Программе посвящения родителей</a:t>
            </a:r>
            <a:endParaRPr lang="ru-RU" dirty="0">
              <a:latin typeface="Arial Black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-1" y="771550"/>
          <a:ext cx="9144000" cy="4526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528102"/>
                <a:gridCol w="807949"/>
                <a:gridCol w="80794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700" kern="1200" dirty="0" smtClean="0">
                          <a:latin typeface="Arial" pitchFamily="34" charset="0"/>
                          <a:cs typeface="Arial" pitchFamily="34" charset="0"/>
                        </a:rPr>
                        <a:t>Рабочая группа </a:t>
                      </a:r>
                      <a:r>
                        <a:rPr lang="ru-RU" sz="1700" kern="1200" dirty="0" err="1" smtClean="0">
                          <a:latin typeface="Arial" pitchFamily="34" charset="0"/>
                          <a:cs typeface="Arial" pitchFamily="34" charset="0"/>
                        </a:rPr>
                        <a:t>Минпросвещения</a:t>
                      </a:r>
                      <a:r>
                        <a:rPr lang="ru-RU" sz="1700" kern="1200" dirty="0" smtClean="0">
                          <a:latin typeface="Arial" pitchFamily="34" charset="0"/>
                          <a:cs typeface="Arial" pitchFamily="34" charset="0"/>
                        </a:rPr>
                        <a:t> разработала Программу просвещения по запросу родителей</a:t>
                      </a:r>
                      <a:endParaRPr lang="ru-RU" sz="1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нет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700" kern="1200" dirty="0" smtClean="0">
                          <a:latin typeface="Arial" pitchFamily="34" charset="0"/>
                          <a:cs typeface="Arial" pitchFamily="34" charset="0"/>
                        </a:rPr>
                        <a:t>Программа просвещения родителей – это нормативный документ, по которому должны работать все детские сады</a:t>
                      </a:r>
                      <a:endParaRPr lang="ru-RU" sz="1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700" kern="1200" dirty="0" smtClean="0">
                          <a:latin typeface="Arial" pitchFamily="34" charset="0"/>
                          <a:cs typeface="Arial" pitchFamily="34" charset="0"/>
                        </a:rPr>
                        <a:t>Один из принципов просвещения – приоритет семьи в вопросах воспитания, обучения и развития</a:t>
                      </a:r>
                      <a:endParaRPr lang="ru-RU" sz="1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700" kern="1200" dirty="0" smtClean="0">
                          <a:latin typeface="Arial" pitchFamily="34" charset="0"/>
                          <a:cs typeface="Arial" pitchFamily="34" charset="0"/>
                        </a:rPr>
                        <a:t>Основной адресат Программы просвещения – педагоги дошкольных образовательных организаций</a:t>
                      </a:r>
                      <a:endParaRPr lang="ru-RU" sz="1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700" kern="1200" dirty="0" smtClean="0">
                          <a:latin typeface="Arial" pitchFamily="34" charset="0"/>
                          <a:cs typeface="Arial" pitchFamily="34" charset="0"/>
                        </a:rPr>
                        <a:t>Никто, кроме воспитателей, не может просвещать родителей воспитанников</a:t>
                      </a:r>
                      <a:endParaRPr lang="ru-RU" sz="1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700" kern="1200" dirty="0" smtClean="0">
                          <a:latin typeface="Arial" pitchFamily="34" charset="0"/>
                          <a:cs typeface="Arial" pitchFamily="34" charset="0"/>
                        </a:rPr>
                        <a:t>Программа просвещения родителей – это новый дополнительный пункт в ФОП ДО</a:t>
                      </a:r>
                      <a:endParaRPr lang="ru-RU" sz="1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700" kern="1200" dirty="0" smtClean="0">
                          <a:latin typeface="Arial" pitchFamily="34" charset="0"/>
                          <a:cs typeface="Arial" pitchFamily="34" charset="0"/>
                        </a:rPr>
                        <a:t>Тематика и формы взаимодействия и педагогического просвещения родителей, которые содержит Программа, – примерные. Педагоги могут их самостоятельно преобразовывать</a:t>
                      </a:r>
                      <a:endParaRPr lang="ru-RU" sz="1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да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596336" y="843558"/>
            <a:ext cx="576064" cy="43204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596336" y="1491630"/>
            <a:ext cx="576064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88424" y="2067694"/>
            <a:ext cx="576064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нет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8424" y="2715766"/>
            <a:ext cx="576064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нет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96336" y="3291830"/>
            <a:ext cx="576064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596336" y="3939902"/>
            <a:ext cx="576064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388424" y="4515966"/>
            <a:ext cx="576064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нет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388424" y="843558"/>
            <a:ext cx="576064" cy="43204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нет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388424" y="1419622"/>
            <a:ext cx="576064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нет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524328" y="4515966"/>
            <a:ext cx="576064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596336" y="2067694"/>
            <a:ext cx="576064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596336" y="2715766"/>
            <a:ext cx="576064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388424" y="3291830"/>
            <a:ext cx="576064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нет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460432" y="3939902"/>
            <a:ext cx="576064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нет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187624" cy="5143500"/>
          </a:xfrm>
          <a:prstGeom prst="rect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C:\Users\Галина Алексеевна\Desktop\1000004776.png">
            <a:extLst>
              <a:ext uri="{FF2B5EF4-FFF2-40B4-BE49-F238E27FC236}">
                <a16:creationId xmlns="" xmlns:a16="http://schemas.microsoft.com/office/drawing/2014/main" id="{D84DB584-F4BF-4102-B76E-B342CCAAAE6B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0"/>
            <a:ext cx="78581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34938" t="17215" r="36147" b="11428"/>
          <a:stretch>
            <a:fillRect/>
          </a:stretch>
        </p:blipFill>
        <p:spPr bwMode="auto">
          <a:xfrm>
            <a:off x="251520" y="483518"/>
            <a:ext cx="2945822" cy="40873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419872" y="411510"/>
            <a:ext cx="547106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Документ, </a:t>
            </a:r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определяющий содержание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просвещения родителей воспитанников </a:t>
            </a:r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педагогами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дошкольного образования.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771550"/>
            <a:ext cx="9144000" cy="714380"/>
          </a:xfrm>
          <a:prstGeom prst="rect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03848" y="843558"/>
            <a:ext cx="2808312" cy="4239101"/>
          </a:xfrm>
          <a:prstGeom prst="roundRect">
            <a:avLst/>
          </a:prstGeom>
          <a:ln w="19050">
            <a:noFill/>
          </a:ln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ru-RU" sz="1600" dirty="0" smtClean="0">
                <a:solidFill>
                  <a:schemeClr val="bg1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  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700" dirty="0" smtClean="0">
              <a:latin typeface="Arial Black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dirty="0" smtClean="0">
                <a:latin typeface="Arial Black" pitchFamily="34" charset="0"/>
              </a:rPr>
              <a:t>Детский сад может по своему усмотрению проводить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dirty="0" smtClean="0">
                <a:latin typeface="Arial Black" pitchFamily="34" charset="0"/>
              </a:rPr>
              <a:t>или не проводить просветительскую деятельность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700" dirty="0" smtClean="0">
              <a:solidFill>
                <a:prstClr val="black"/>
              </a:solidFill>
              <a:latin typeface="Arial Black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500" dirty="0" smtClean="0">
              <a:solidFill>
                <a:prstClr val="black"/>
              </a:solidFill>
              <a:latin typeface="Arial Narrow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Arial Narrow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Arial Narrow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Arial Narrow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28184" y="843558"/>
            <a:ext cx="2736304" cy="4189809"/>
          </a:xfrm>
          <a:prstGeom prst="roundRect">
            <a:avLst/>
          </a:prstGeom>
          <a:ln w="19050">
            <a:noFill/>
          </a:ln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1600" dirty="0" smtClean="0">
                <a:solidFill>
                  <a:schemeClr val="bg1"/>
                </a:solidFill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700" dirty="0" smtClean="0">
              <a:latin typeface="Arial Black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dirty="0" smtClean="0">
                <a:latin typeface="Arial Black" pitchFamily="34" charset="0"/>
              </a:rPr>
              <a:t>Детский сад обязан проводить просветительскую деятельность с родителями воспитанников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700" dirty="0" smtClean="0">
              <a:solidFill>
                <a:schemeClr val="accent3">
                  <a:lumMod val="50000"/>
                </a:schemeClr>
              </a:solidFill>
              <a:latin typeface="Arial Black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700" dirty="0" smtClean="0">
              <a:solidFill>
                <a:schemeClr val="accent3">
                  <a:lumMod val="50000"/>
                </a:schemeClr>
              </a:solidFill>
              <a:latin typeface="Arial Black" pitchFamily="34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1200" dirty="0" smtClean="0">
              <a:solidFill>
                <a:schemeClr val="accent3">
                  <a:lumMod val="50000"/>
                </a:schemeClr>
              </a:solidFill>
              <a:latin typeface="Arial Black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400" dirty="0" smtClean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Arial Narrow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Arial Narrow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195486"/>
            <a:ext cx="9217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Является ли просветительская деятельность в ДОО обязательной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79512" y="771550"/>
            <a:ext cx="2880320" cy="4461212"/>
          </a:xfrm>
          <a:prstGeom prst="roundRect">
            <a:avLst/>
          </a:prstGeom>
          <a:ln w="19050">
            <a:noFill/>
          </a:ln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1</a:t>
            </a:r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ru-RU" dirty="0" smtClean="0">
                <a:solidFill>
                  <a:srgbClr val="002060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700" dirty="0" smtClean="0"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dirty="0" smtClean="0">
                <a:latin typeface="Arial Black" pitchFamily="34" charset="0"/>
                <a:ea typeface="Times New Roman" pitchFamily="18" charset="0"/>
                <a:cs typeface="Arial" pitchFamily="34" charset="0"/>
              </a:rPr>
              <a:t>Детский сад должен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dirty="0" smtClean="0">
                <a:latin typeface="Arial Black" pitchFamily="34" charset="0"/>
                <a:ea typeface="Times New Roman" pitchFamily="18" charset="0"/>
                <a:cs typeface="Arial" pitchFamily="34" charset="0"/>
              </a:rPr>
              <a:t>проводить просветительскую деятельность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dirty="0" smtClean="0">
                <a:latin typeface="Arial Black" pitchFamily="34" charset="0"/>
                <a:ea typeface="Times New Roman" pitchFamily="18" charset="0"/>
                <a:cs typeface="Arial" pitchFamily="34" charset="0"/>
              </a:rPr>
              <a:t>только по запросу родителей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1700" dirty="0" smtClean="0">
              <a:solidFill>
                <a:prstClr val="black"/>
              </a:solidFill>
              <a:latin typeface="Arial Narrow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700" dirty="0" smtClean="0">
              <a:solidFill>
                <a:prstClr val="black"/>
              </a:solidFill>
              <a:latin typeface="Arial Narrow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Arial Narrow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Arial Narrow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Arial Narrow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20194887">
            <a:off x="6940254" y="3594779"/>
            <a:ext cx="1584176" cy="288032"/>
          </a:xfrm>
          <a:prstGeom prst="rect">
            <a:avLst/>
          </a:prstGeom>
          <a:noFill/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8080"/>
                </a:solidFill>
                <a:latin typeface="Arial" pitchFamily="34" charset="0"/>
                <a:cs typeface="Arial" pitchFamily="34" charset="0"/>
              </a:rPr>
              <a:t>правильно</a:t>
            </a:r>
            <a:endParaRPr lang="ru-RU" b="1" dirty="0">
              <a:solidFill>
                <a:srgbClr val="00808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20194887">
            <a:off x="1179616" y="3810802"/>
            <a:ext cx="1584176" cy="288032"/>
          </a:xfrm>
          <a:prstGeom prst="rect">
            <a:avLst/>
          </a:prstGeom>
          <a:noFill/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ошибка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 rot="20194887">
            <a:off x="4275959" y="3810802"/>
            <a:ext cx="1584176" cy="288032"/>
          </a:xfrm>
          <a:prstGeom prst="rect">
            <a:avLst/>
          </a:prstGeom>
          <a:noFill/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ошибка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79512" y="1707654"/>
            <a:ext cx="8676456" cy="29523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ФЕДЕРАЛЬНЫЙ ЗАКОН ОТ 29.12.2012 №273 «Об образовании в РФ»</a:t>
            </a:r>
          </a:p>
          <a:p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ФЕДЕРАЛЬНЫЙ ЗАКОН ОТ 25.11.2022 №1028 ФЕДЕРАЛЬНАЯ  ОБРАЗОВАТЕЛЬНАЯ ПРОГРАММА ДОШКОЛЬНОГО ОБРАЗОВАНИЯ</a:t>
            </a:r>
          </a:p>
          <a:p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ПРОФСТАНДАРТ «ПЕДАГОГ»  (ПРИКАЗ МИН.ТРУДА  ОТ 18.10.2013№544н) 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43808" y="339502"/>
            <a:ext cx="611560" cy="5143500"/>
          </a:xfrm>
          <a:prstGeom prst="rect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563888" y="0"/>
            <a:ext cx="58326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 Black" pitchFamily="34" charset="0"/>
              </a:rPr>
              <a:t>Уточним, что входит в понятие «просветительская деятельность».</a:t>
            </a:r>
            <a:endParaRPr lang="ru-RU" sz="2400" dirty="0">
              <a:latin typeface="Arial Black" pitchFamily="34" charset="0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275856" cy="5143500"/>
          </a:xfrm>
          <a:prstGeom prst="rect">
            <a:avLst/>
          </a:prstGeom>
        </p:spPr>
      </p:pic>
      <p:pic>
        <p:nvPicPr>
          <p:cNvPr id="1027" name="Picture 3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203598"/>
            <a:ext cx="2684834" cy="2684834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067944" y="1203598"/>
            <a:ext cx="4608512" cy="373999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solidFill>
                  <a:srgbClr val="333333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Д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еятельность, которая  осуществляется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вне рамок образовательных программ и  направлена на распространение знаний, опыта, формирование умений, навыков, ценностных установок, компетенции в целях интеллектуального, духовно-нравственного, творческого, физического и (или) профессионального развития человека, удовлетворения его образовательных потребностей и интересов.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187624" cy="5143500"/>
          </a:xfrm>
          <a:prstGeom prst="rect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C:\Users\Галина Алексеевна\Desktop\1000004776.png">
            <a:extLst>
              <a:ext uri="{FF2B5EF4-FFF2-40B4-BE49-F238E27FC236}">
                <a16:creationId xmlns="" xmlns:a16="http://schemas.microsoft.com/office/drawing/2014/main" id="{D84DB584-F4BF-4102-B76E-B342CCAAAE6B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0"/>
            <a:ext cx="78581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34938" t="17215" r="36147" b="11428"/>
          <a:stretch>
            <a:fillRect/>
          </a:stretch>
        </p:blipFill>
        <p:spPr bwMode="auto">
          <a:xfrm>
            <a:off x="251520" y="483518"/>
            <a:ext cx="2945822" cy="40873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419872" y="411510"/>
            <a:ext cx="547106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Документ, </a:t>
            </a:r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определяющий содержание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просвещения родителей воспитанников </a:t>
            </a:r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педагогами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дошкольного образования.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27784" y="195486"/>
            <a:ext cx="611560" cy="5143500"/>
          </a:xfrm>
          <a:prstGeom prst="rect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2" cstate="print"/>
          <a:srcRect t="7000"/>
          <a:stretch>
            <a:fillRect/>
          </a:stretch>
        </p:blipFill>
        <p:spPr>
          <a:xfrm>
            <a:off x="0" y="0"/>
            <a:ext cx="3059832" cy="5143500"/>
          </a:xfrm>
          <a:prstGeom prst="rect">
            <a:avLst/>
          </a:prstGeom>
        </p:spPr>
      </p:pic>
      <p:pic>
        <p:nvPicPr>
          <p:cNvPr id="6" name="Picture 8" descr="https://studentaffairscollective.org/wp-content/uploads/2013/11/weigh-cop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355976" y="267494"/>
            <a:ext cx="2878827" cy="1969079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572000" y="1995686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latin typeface="Arial Black" pitchFamily="34" charset="0"/>
              </a:rPr>
              <a:t>ПРОТИВОРЕЧИЕ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020272" y="411510"/>
            <a:ext cx="21237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воспитательный потенциал семьи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47581" y="1131590"/>
            <a:ext cx="15955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 его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 реализация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91880" y="3003798"/>
            <a:ext cx="53285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Arial Black" pitchFamily="34" charset="0"/>
                <a:cs typeface="Arial" pitchFamily="34" charset="0"/>
              </a:rPr>
              <a:t>СОЗДАНИЕ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воспитательного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пространства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, в котором происходит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распространение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психолого-педагогических, медицинских, правовых, социальных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знаний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, помогающих родителям воспитывать своих детей, которое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стимулирует родительскую активность и ответственность,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понимание ценности каждого периода в жизни ребенка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3851920" y="2427734"/>
            <a:ext cx="38576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Решение:</a:t>
            </a:r>
            <a:r>
              <a:rPr lang="ru-RU" sz="1200" b="1" dirty="0" smtClean="0">
                <a:solidFill>
                  <a:schemeClr val="accent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Капля 8"/>
          <p:cNvSpPr/>
          <p:nvPr/>
        </p:nvSpPr>
        <p:spPr>
          <a:xfrm rot="7873319">
            <a:off x="3539047" y="1104292"/>
            <a:ext cx="571504" cy="576000"/>
          </a:xfrm>
          <a:prstGeom prst="teardrop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Капля 11"/>
          <p:cNvSpPr/>
          <p:nvPr/>
        </p:nvSpPr>
        <p:spPr>
          <a:xfrm rot="7873319">
            <a:off x="5409563" y="1105057"/>
            <a:ext cx="571504" cy="571504"/>
          </a:xfrm>
          <a:prstGeom prst="teardrop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635896" y="1203598"/>
            <a:ext cx="40665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800" b="1" cap="none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cap="none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508104" y="1203598"/>
            <a:ext cx="38343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800" b="1" cap="none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cap="none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72000" y="411510"/>
            <a:ext cx="2662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 Black" pitchFamily="34" charset="0"/>
                <a:cs typeface="Arial" pitchFamily="34" charset="0"/>
              </a:rPr>
              <a:t>принципы</a:t>
            </a:r>
            <a:r>
              <a:rPr lang="ru-RU" sz="2800" dirty="0" smtClean="0"/>
              <a:t> </a:t>
            </a:r>
            <a:endParaRPr lang="ru-RU" sz="2400" dirty="0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313752" y="1608221"/>
            <a:ext cx="727019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0" y="0"/>
            <a:ext cx="2843808" cy="5143500"/>
          </a:xfrm>
          <a:prstGeom prst="rect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123478"/>
            <a:ext cx="2843808" cy="517064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ЦЕЛЬ просвещения родителей </a:t>
            </a: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(законных представителей) :</a:t>
            </a: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обеспечение  поддержки семьи в вопросах образования;</a:t>
            </a:r>
          </a:p>
          <a:p>
            <a:pPr>
              <a:buFont typeface="Wingdings" pitchFamily="2" charset="2"/>
              <a:buChar char="ü"/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охраны и укрепления здоровья каждого ребенка;</a:t>
            </a:r>
          </a:p>
          <a:p>
            <a:pPr>
              <a:buFont typeface="Wingdings" pitchFamily="2" charset="2"/>
              <a:buChar char="ü"/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обеспечение единства подходов к воспитанию и обучению детей в условиях детского сада и семьи;</a:t>
            </a:r>
          </a:p>
          <a:p>
            <a:pPr>
              <a:buFont typeface="Wingdings" pitchFamily="2" charset="2"/>
              <a:buChar char="ü"/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повышение воспитательного потенциала семьи</a:t>
            </a:r>
          </a:p>
          <a:p>
            <a:pPr algn="ctr"/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 rot="5400000" flipH="1">
            <a:off x="5904149" y="-1136663"/>
            <a:ext cx="72008" cy="6048674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915816" y="1995686"/>
            <a:ext cx="19442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Arial Black" pitchFamily="34" charset="0"/>
              </a:rPr>
              <a:t>приоритет </a:t>
            </a:r>
          </a:p>
          <a:p>
            <a:pPr algn="ctr"/>
            <a:r>
              <a:rPr lang="ru-RU" sz="1600" dirty="0" smtClean="0">
                <a:latin typeface="Arial Black" pitchFamily="34" charset="0"/>
              </a:rPr>
              <a:t>семьи </a:t>
            </a:r>
          </a:p>
          <a:p>
            <a:pPr algn="ctr"/>
            <a:r>
              <a:rPr lang="ru-RU" sz="1600" dirty="0" smtClean="0">
                <a:latin typeface="Arial Black" pitchFamily="34" charset="0"/>
              </a:rPr>
              <a:t>в вопросах</a:t>
            </a:r>
          </a:p>
          <a:p>
            <a:pPr algn="ctr"/>
            <a:r>
              <a:rPr lang="ru-RU" sz="1600" dirty="0" smtClean="0">
                <a:latin typeface="Arial Black" pitchFamily="34" charset="0"/>
              </a:rPr>
              <a:t> воспитания, </a:t>
            </a:r>
          </a:p>
          <a:p>
            <a:pPr algn="ctr"/>
            <a:r>
              <a:rPr lang="ru-RU" sz="1600" dirty="0" smtClean="0">
                <a:latin typeface="Arial Black" pitchFamily="34" charset="0"/>
              </a:rPr>
              <a:t>обучения и развития</a:t>
            </a:r>
            <a:endParaRPr lang="ru-RU" sz="1600" dirty="0">
              <a:latin typeface="Arial Black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788024" y="2139702"/>
            <a:ext cx="15841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Arial Black" pitchFamily="34" charset="0"/>
              </a:rPr>
              <a:t>доверительность отношений</a:t>
            </a:r>
            <a:endParaRPr lang="ru-RU" sz="1600" dirty="0">
              <a:latin typeface="Arial Black" pitchFamily="34" charset="0"/>
            </a:endParaRPr>
          </a:p>
        </p:txBody>
      </p:sp>
      <p:pic>
        <p:nvPicPr>
          <p:cNvPr id="34" name="Рисунок 33" descr="C:\Users\Галина Алексеевна\Desktop\1000004776.png">
            <a:extLst>
              <a:ext uri="{FF2B5EF4-FFF2-40B4-BE49-F238E27FC236}">
                <a16:creationId xmlns="" xmlns:a16="http://schemas.microsoft.com/office/drawing/2014/main" id="{D84DB584-F4BF-4102-B76E-B342CCAAAE6B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195486"/>
            <a:ext cx="85725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Прямоугольник 35"/>
          <p:cNvSpPr/>
          <p:nvPr/>
        </p:nvSpPr>
        <p:spPr>
          <a:xfrm>
            <a:off x="6588224" y="2211710"/>
            <a:ext cx="2339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 Black" pitchFamily="34" charset="0"/>
              </a:rPr>
              <a:t>индивидуально-дифференцированный подход</a:t>
            </a:r>
            <a:endParaRPr lang="ru-RU" sz="1600" dirty="0">
              <a:latin typeface="Arial Black" pitchFamily="34" charset="0"/>
            </a:endParaRPr>
          </a:p>
        </p:txBody>
      </p:sp>
      <p:sp>
        <p:nvSpPr>
          <p:cNvPr id="37" name="Капля 36"/>
          <p:cNvSpPr/>
          <p:nvPr/>
        </p:nvSpPr>
        <p:spPr>
          <a:xfrm rot="7873319">
            <a:off x="7281772" y="1105058"/>
            <a:ext cx="571504" cy="571504"/>
          </a:xfrm>
          <a:prstGeom prst="teardrop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7380312" y="1131590"/>
            <a:ext cx="38343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8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cap="none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2" descr="F:\2. СВЕТЛЯЧОК\1. Зябова М.А\личное\инфографика\free-animated-icon-diagonal-arrows-774102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3795886"/>
            <a:ext cx="1152516" cy="11525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 29"/>
          <p:cNvSpPr/>
          <p:nvPr/>
        </p:nvSpPr>
        <p:spPr>
          <a:xfrm>
            <a:off x="0" y="0"/>
            <a:ext cx="611560" cy="5143500"/>
          </a:xfrm>
          <a:prstGeom prst="rect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729704" y="2915897"/>
            <a:ext cx="15716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143720" y="2928940"/>
            <a:ext cx="20002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11560" y="195486"/>
            <a:ext cx="8532440" cy="369332"/>
          </a:xfrm>
          <a:prstGeom prst="rect">
            <a:avLst/>
          </a:prstGeom>
          <a:ln>
            <a:solidFill>
              <a:srgbClr val="00808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rgbClr val="008080"/>
                </a:solidFill>
                <a:latin typeface="Arial Black" pitchFamily="34" charset="0"/>
              </a:rPr>
              <a:t>СТРУКТУРА ПРОГРАММЫ </a:t>
            </a:r>
            <a:endParaRPr lang="ru-RU" dirty="0">
              <a:ln>
                <a:solidFill>
                  <a:schemeClr val="tx1"/>
                </a:solidFill>
              </a:ln>
              <a:solidFill>
                <a:srgbClr val="008080"/>
              </a:solidFill>
              <a:latin typeface="Arial Black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 rot="5400000">
            <a:off x="8474464" y="4252189"/>
            <a:ext cx="45719" cy="1293354"/>
          </a:xfrm>
          <a:prstGeom prst="rect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Рисунок 31" descr="C:\Users\Галина Алексеевна\Desktop\1000004776.png">
            <a:extLst>
              <a:ext uri="{FF2B5EF4-FFF2-40B4-BE49-F238E27FC236}">
                <a16:creationId xmlns="" xmlns:a16="http://schemas.microsoft.com/office/drawing/2014/main" id="{D84DB584-F4BF-4102-B76E-B342CCAAAE6B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2400" y="483518"/>
            <a:ext cx="85725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Прямоугольник 32"/>
          <p:cNvSpPr/>
          <p:nvPr/>
        </p:nvSpPr>
        <p:spPr>
          <a:xfrm>
            <a:off x="611560" y="843558"/>
            <a:ext cx="8352928" cy="49244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РОДИТЕЛЬСТВО КАК ОСОБЫЙ ФЕНОМЕН В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ЖИЗНИ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ЧЕЛОВЕКА</a:t>
            </a:r>
            <a:endParaRPr lang="en-US" sz="1400" b="1" dirty="0" smtClean="0">
              <a:latin typeface="Arial" pitchFamily="34" charset="0"/>
              <a:cs typeface="Arial" pitchFamily="34" charset="0"/>
            </a:endParaRPr>
          </a:p>
          <a:p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11560" y="1851670"/>
            <a:ext cx="8352928" cy="52322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ОСОБЕННОСТИ, ФОРМЫ И МЕТОДЫ ПРОСВЕЩЕНИЯ РОДИТЕЛЕЙ </a:t>
            </a:r>
            <a:endParaRPr lang="en-US" sz="1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(ЗАКОННЫХ ПРЕДСТАВИТЕЛЕЙ) В ДОШКОЛЬНОЙ ОБРАЗОВАТЕЛЬНОЙ ОРГАНИЗАЦИИ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11560" y="2931790"/>
            <a:ext cx="8280920" cy="73866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ПРОСВЕЩЕНИЕ РОДИТЕЛЕЙ (ЗАКОННЫХ ПРЕДСТАВИТЕЛЕЙ) ПО ВОПРОСАМ ЗДОРОВЬЯ, ВОСПИТАНИЯ И РАЗВИТИЯ ДЕТЕЙ МЛАДЕНЧЕСКОГО, РАННЕГО И ДОШКОЛЬНОГО ВОЗРАСТОВ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11560" y="3939902"/>
            <a:ext cx="82809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ПОДДЕРЖКА И ПРОСВЕЩЕНИЕ РОДИТЕЛЕЙ (ЗАКОННЫХ ПРЕДСТАВИТЕЛЕЙ), ВОСПИТЫВАЮЩИХ РЕБЕНКА С ОГРАНИЧЕННЫМИ ВОЗМОЖНОСТЯМИ ЗДОРОВЬЯ, В ТОМ ЧИСЛЕ ДЕТЕЙ-ИНВАЛИДОВ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7504" y="771550"/>
            <a:ext cx="38343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8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cap="none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07504" y="1779662"/>
            <a:ext cx="38343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800" b="1" cap="none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cap="none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7504" y="2931790"/>
            <a:ext cx="36004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800" b="1" cap="none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cap="none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07504" y="4011910"/>
            <a:ext cx="38398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800" b="1" cap="none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endParaRPr lang="ru-RU" sz="2800" b="1" cap="none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E:\Дадашова Аттестация\icons8-прикрепить-6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3363838"/>
            <a:ext cx="288032" cy="288032"/>
          </a:xfrm>
          <a:prstGeom prst="rect">
            <a:avLst/>
          </a:prstGeom>
          <a:noFill/>
        </p:spPr>
      </p:pic>
      <p:pic>
        <p:nvPicPr>
          <p:cNvPr id="44" name="Picture 2" descr="E:\Дадашова Аттестация\icons8-прикрепить-6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04448" y="1995686"/>
            <a:ext cx="288032" cy="288032"/>
          </a:xfrm>
          <a:prstGeom prst="rect">
            <a:avLst/>
          </a:prstGeom>
          <a:noFill/>
        </p:spPr>
      </p:pic>
      <p:pic>
        <p:nvPicPr>
          <p:cNvPr id="45" name="Picture 2" descr="E:\Дадашова Аттестация\icons8-прикрепить-6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771550"/>
            <a:ext cx="288032" cy="288032"/>
          </a:xfrm>
          <a:prstGeom prst="rect">
            <a:avLst/>
          </a:prstGeom>
          <a:noFill/>
        </p:spPr>
      </p:pic>
      <p:pic>
        <p:nvPicPr>
          <p:cNvPr id="46" name="Picture 2" descr="E:\Дадашова Аттестация\icons8-прикрепить-6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4371950"/>
            <a:ext cx="288032" cy="288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 29"/>
          <p:cNvSpPr/>
          <p:nvPr/>
        </p:nvSpPr>
        <p:spPr>
          <a:xfrm>
            <a:off x="0" y="0"/>
            <a:ext cx="611560" cy="5143500"/>
          </a:xfrm>
          <a:prstGeom prst="rect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724128" y="2859782"/>
            <a:ext cx="15716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143720" y="2928940"/>
            <a:ext cx="20002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83568" y="123478"/>
            <a:ext cx="8460432" cy="369332"/>
          </a:xfrm>
          <a:prstGeom prst="rect">
            <a:avLst/>
          </a:prstGeom>
          <a:ln>
            <a:solidFill>
              <a:srgbClr val="00808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rgbClr val="008080"/>
                </a:solidFill>
                <a:latin typeface="Arial Black" pitchFamily="34" charset="0"/>
              </a:rPr>
              <a:t>СТРУКТУРА ПРОГРАММЫ </a:t>
            </a:r>
            <a:endParaRPr lang="ru-RU" dirty="0">
              <a:ln>
                <a:solidFill>
                  <a:schemeClr val="tx1"/>
                </a:solidFill>
              </a:ln>
              <a:solidFill>
                <a:srgbClr val="008080"/>
              </a:solidFill>
              <a:latin typeface="Arial Black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 rot="5400000">
            <a:off x="8220153" y="4252189"/>
            <a:ext cx="45719" cy="1293354"/>
          </a:xfrm>
          <a:prstGeom prst="rect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Рисунок 31" descr="C:\Users\Галина Алексеевна\Desktop\1000004776.png">
            <a:extLst>
              <a:ext uri="{FF2B5EF4-FFF2-40B4-BE49-F238E27FC236}">
                <a16:creationId xmlns="" xmlns:a16="http://schemas.microsoft.com/office/drawing/2014/main" id="{D84DB584-F4BF-4102-B76E-B342CCAAAE6B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0"/>
            <a:ext cx="85725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Прямоугольник 21"/>
          <p:cNvSpPr/>
          <p:nvPr/>
        </p:nvSpPr>
        <p:spPr>
          <a:xfrm>
            <a:off x="0" y="627534"/>
            <a:ext cx="38343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8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endParaRPr lang="ru-RU" sz="2800" b="1" cap="none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0" y="1635646"/>
            <a:ext cx="38343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8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endParaRPr lang="ru-RU" sz="2800" b="1" cap="none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0" y="2859782"/>
            <a:ext cx="36004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8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</a:t>
            </a:r>
            <a:endParaRPr lang="ru-RU" sz="2800" b="1" cap="none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0" y="4155926"/>
            <a:ext cx="38398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8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2800" b="1" cap="none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11560" y="555526"/>
            <a:ext cx="82089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ПРАВА РОДИТЕЛЕЙ (ЗАКОННЫХ ПРЕДСТАВИТЕЛЕЙ) И ГОСУДАРСТВЕННАЯ ПОДДЕРЖКА СЕМЕЙ С ДЕТЬМИ ДОШКОЛЬНОГО ВОЗРАСТА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11560" y="1347614"/>
            <a:ext cx="79208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ЧАСТО ВСТРЕЧАЮЩИЕСЯ ВОПРОСЫ РОДИТЕЛЕЙ (ЗАКОННЫХ ПРЕДСТАВИТЕЛЕЙ) ДЕТЕЙ ДОШКОЛЬНОГО ВОЗРАСТА И ТИПИЧНЫЕ ПРОБЛЕМНЫЕ СИТУАЦИИ («ВЫ СПРАШИВАЛИ – МЫ ОТВЕЧАЕМ!»)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611560" y="2643758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ПРОСТРАНСТВО РОДИТЕЛЬСКИХ ИНИЦИАТИВ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83568" y="3867894"/>
            <a:ext cx="698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РЕКОМЕНДОВАННЫЙ КОНТЕНТ («СПЕЦИАЛИСТЫ РЕКОМЕНДУЮТ!»)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6" name="Picture 2" descr="E:\Дадашова Аттестация\icons8-прикрепить-6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131590"/>
            <a:ext cx="288032" cy="288032"/>
          </a:xfrm>
          <a:prstGeom prst="rect">
            <a:avLst/>
          </a:prstGeom>
          <a:noFill/>
        </p:spPr>
      </p:pic>
      <p:pic>
        <p:nvPicPr>
          <p:cNvPr id="47" name="Picture 2" descr="E:\Дадашова Аттестация\icons8-прикрепить-6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2067694"/>
            <a:ext cx="288032" cy="288032"/>
          </a:xfrm>
          <a:prstGeom prst="rect">
            <a:avLst/>
          </a:prstGeom>
          <a:noFill/>
        </p:spPr>
      </p:pic>
      <p:pic>
        <p:nvPicPr>
          <p:cNvPr id="48" name="Picture 2" descr="E:\Дадашова Аттестация\icons8-прикрепить-6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787774"/>
            <a:ext cx="288032" cy="288032"/>
          </a:xfrm>
          <a:prstGeom prst="rect">
            <a:avLst/>
          </a:prstGeom>
          <a:noFill/>
        </p:spPr>
      </p:pic>
      <p:pic>
        <p:nvPicPr>
          <p:cNvPr id="49" name="Picture 2" descr="E:\Дадашова Аттестация\icons8-прикрепить-6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4083918"/>
            <a:ext cx="288032" cy="288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0" y="2283718"/>
            <a:ext cx="9144000" cy="285978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>
              <a:buFont typeface="Arial" pitchFamily="34" charset="0"/>
              <a:buChar char="•"/>
            </a:pP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оперативно найти содержание для подготовки коллективных и индивидуальных просветительских мероприятий, </a:t>
            </a:r>
          </a:p>
          <a:p>
            <a:pPr lvl="0" algn="r">
              <a:buFont typeface="Arial" pitchFamily="34" charset="0"/>
              <a:buChar char="•"/>
            </a:pPr>
            <a:endParaRPr lang="ru-RU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r">
              <a:buFont typeface="Arial" pitchFamily="34" charset="0"/>
              <a:buChar char="•"/>
            </a:pP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ответов на вопросы родителей о воспитании и развитии детей;</a:t>
            </a:r>
          </a:p>
          <a:p>
            <a:pPr lvl="0" algn="r">
              <a:buFont typeface="Arial" pitchFamily="34" charset="0"/>
              <a:buChar char="•"/>
            </a:pPr>
            <a:endParaRPr lang="ru-RU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r">
              <a:buFont typeface="Arial" pitchFamily="34" charset="0"/>
              <a:buChar char="•"/>
            </a:pP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выбрать оптимальные формы просвещения;</a:t>
            </a:r>
          </a:p>
          <a:p>
            <a:pPr lvl="0" algn="r">
              <a:buFont typeface="Arial" pitchFamily="34" charset="0"/>
              <a:buChar char="•"/>
            </a:pPr>
            <a:endParaRPr lang="ru-RU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r">
              <a:buFont typeface="Arial" pitchFamily="34" charset="0"/>
              <a:buChar char="•"/>
            </a:pP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творчески переработать материал с учетом специфики просветительских задач, которые они решают, особенностей контингента родителей, образовательных ситуаций и запросов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627534"/>
            <a:ext cx="9036496" cy="10715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документ, направленный на оказание помощи педагогам дошкольного образования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определении содержания и форм просвещения родителей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Учитель\Downloads\free-animated-icon-user-881907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427734"/>
            <a:ext cx="557198" cy="557198"/>
          </a:xfrm>
          <a:prstGeom prst="rect">
            <a:avLst/>
          </a:prstGeom>
          <a:noFill/>
        </p:spPr>
      </p:pic>
      <p:pic>
        <p:nvPicPr>
          <p:cNvPr id="3077" name="Picture 5" descr="C:\Users\Учитель\Downloads\free-animated-icon-job-interview-1005126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699542"/>
            <a:ext cx="469887" cy="469887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0" y="123478"/>
            <a:ext cx="9144000" cy="369332"/>
          </a:xfrm>
          <a:prstGeom prst="rect">
            <a:avLst/>
          </a:prstGeom>
          <a:ln>
            <a:solidFill>
              <a:srgbClr val="00808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rgbClr val="008080"/>
                </a:solidFill>
                <a:latin typeface="Arial Black" pitchFamily="34" charset="0"/>
              </a:rPr>
              <a:t> ПРОГРАММЫ ПРОСВЕЩНИЯ РОДИТЕЛЕЙ ЭТО: </a:t>
            </a:r>
            <a:endParaRPr lang="ru-RU" dirty="0">
              <a:ln>
                <a:solidFill>
                  <a:schemeClr val="tx1"/>
                </a:solidFill>
              </a:ln>
              <a:solidFill>
                <a:srgbClr val="008080"/>
              </a:solidFill>
              <a:latin typeface="Arial Black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0" y="1851670"/>
            <a:ext cx="9144000" cy="338554"/>
          </a:xfrm>
          <a:prstGeom prst="rect">
            <a:avLst/>
          </a:prstGeom>
          <a:ln>
            <a:solidFill>
              <a:srgbClr val="00808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n>
                  <a:solidFill>
                    <a:schemeClr val="tx1"/>
                  </a:solidFill>
                </a:ln>
                <a:solidFill>
                  <a:srgbClr val="008080"/>
                </a:solidFill>
                <a:latin typeface="Arial Black" pitchFamily="34" charset="0"/>
              </a:rPr>
              <a:t>ПЕДАГОГИ МОГУТ ИСПОЛЬЗОВАТЬ ПРОГРАММУ КАК ИНСТРУМЕНТ ЧТОБЫ: </a:t>
            </a:r>
            <a:endParaRPr lang="ru-RU" sz="1600" dirty="0">
              <a:ln>
                <a:solidFill>
                  <a:schemeClr val="tx1"/>
                </a:solidFill>
              </a:ln>
              <a:solidFill>
                <a:srgbClr val="00808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1588</TotalTime>
  <Words>503</Words>
  <Application>Microsoft Office PowerPoint</Application>
  <PresentationFormat>Экран (16:9)</PresentationFormat>
  <Paragraphs>141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Знакомство с  «Программой просвещения родителей»     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ВЗАИМОДЕЙСТВИЕ ДОУ       как способ формирования  музыкальной культуры дошкольников </dc:title>
  <dc:creator>Windows User</dc:creator>
  <cp:lastModifiedBy>Пользователь Windows</cp:lastModifiedBy>
  <cp:revision>11</cp:revision>
  <dcterms:created xsi:type="dcterms:W3CDTF">2024-10-29T23:53:39Z</dcterms:created>
  <dcterms:modified xsi:type="dcterms:W3CDTF">2024-12-01T12:40:29Z</dcterms:modified>
</cp:coreProperties>
</file>